
<file path=[Content_Types].xml><?xml version="1.0" encoding="utf-8"?>
<Types xmlns="http://schemas.openxmlformats.org/package/2006/content-types">
  <Default Extension="bin" ContentType="application/vnd.openxmlformats-officedocument.oleObject"/>
  <Default Extension="png" ContentType="image/png"/>
  <Default Extension="jpeg" ContentType="image/jpeg"/>
  <Default Extension="wmf" ContentType="image/x-wmf"/>
  <Default Extension="emf" ContentType="image/x-emf"/>
  <Default Extension="rels" ContentType="application/vnd.openxmlformats-package.relationships+xml"/>
  <Default Extension="xml" ContentType="application/xml"/>
  <Default Extension="fntdata" ContentType="application/x-fontdata"/>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60" r:id="rId1"/>
  </p:sldMasterIdLst>
  <p:notesMasterIdLst>
    <p:notesMasterId r:id="rId23"/>
  </p:notesMasterIdLst>
  <p:handoutMasterIdLst>
    <p:handoutMasterId r:id="rId24"/>
  </p:handoutMasterIdLst>
  <p:sldIdLst>
    <p:sldId id="256" r:id="rId2"/>
    <p:sldId id="272" r:id="rId3"/>
    <p:sldId id="271" r:id="rId4"/>
    <p:sldId id="281" r:id="rId5"/>
    <p:sldId id="257" r:id="rId6"/>
    <p:sldId id="263" r:id="rId7"/>
    <p:sldId id="264" r:id="rId8"/>
    <p:sldId id="266" r:id="rId9"/>
    <p:sldId id="273" r:id="rId10"/>
    <p:sldId id="282" r:id="rId11"/>
    <p:sldId id="269" r:id="rId12"/>
    <p:sldId id="283" r:id="rId13"/>
    <p:sldId id="274" r:id="rId14"/>
    <p:sldId id="278" r:id="rId15"/>
    <p:sldId id="279" r:id="rId16"/>
    <p:sldId id="284" r:id="rId17"/>
    <p:sldId id="276" r:id="rId18"/>
    <p:sldId id="285" r:id="rId19"/>
    <p:sldId id="277" r:id="rId20"/>
    <p:sldId id="286" r:id="rId21"/>
    <p:sldId id="270" r:id="rId22"/>
  </p:sldIdLst>
  <p:sldSz cx="9144000" cy="6858000" type="screen4x3"/>
  <p:notesSz cx="6858000" cy="9144000"/>
  <p:embeddedFontLst>
    <p:embeddedFont>
      <p:font typeface="方正兰亭黑_GBK" panose="02000000000000000000" pitchFamily="2" charset="-122"/>
      <p:regular r:id="rId25"/>
    </p:embeddedFont>
    <p:embeddedFont>
      <p:font typeface="方正兰亭特黑简体" panose="02000000000000000000" pitchFamily="2" charset="-122"/>
      <p:regular r:id="rId26"/>
    </p:embeddedFont>
    <p:embeddedFont>
      <p:font typeface="方正兰亭特黑扁简体" panose="02010600000000000000" pitchFamily="2" charset="-122"/>
      <p:regular r:id="rId27"/>
    </p:embeddedFont>
    <p:embeddedFont>
      <p:font typeface="方正兰亭粗黑简体" panose="02000000000000000000" pitchFamily="2" charset="-122"/>
      <p:regular r:id="rId28"/>
    </p:embeddedFont>
    <p:embeddedFont>
      <p:font typeface="Calibri" panose="020F0502020204030204" pitchFamily="34" charset="0"/>
      <p:regular r:id="rId29"/>
      <p:bold r:id="rId30"/>
      <p:italic r:id="rId31"/>
      <p:boldItalic r:id="rId32"/>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目录和标题" id="{EE9B0D1A-23A3-4762-9FCA-AAE27F5AD62B}">
          <p14:sldIdLst>
            <p14:sldId id="256"/>
            <p14:sldId id="272"/>
          </p14:sldIdLst>
        </p14:section>
        <p14:section name="1采样定理" id="{8487E003-A60C-4130-9E16-5D0226E6C6CB}">
          <p14:sldIdLst>
            <p14:sldId id="271"/>
            <p14:sldId id="281"/>
          </p14:sldIdLst>
        </p14:section>
        <p14:section name="2采样率变换" id="{8EDD2815-EC7B-40E6-94E4-7CE87745639D}">
          <p14:sldIdLst>
            <p14:sldId id="257"/>
            <p14:sldId id="263"/>
            <p14:sldId id="264"/>
          </p14:sldIdLst>
        </p14:section>
        <p14:section name="3多相滤波器" id="{C13488D8-F6DA-4F17-B8D2-F80CB85C981D}">
          <p14:sldIdLst>
            <p14:sldId id="266"/>
            <p14:sldId id="273"/>
            <p14:sldId id="282"/>
            <p14:sldId id="269"/>
            <p14:sldId id="283"/>
          </p14:sldIdLst>
        </p14:section>
        <p14:section name="4信道化收发机" id="{992268A8-AFA8-42CF-A667-FD28C5708AD1}">
          <p14:sldIdLst>
            <p14:sldId id="274"/>
            <p14:sldId id="278"/>
            <p14:sldId id="279"/>
            <p14:sldId id="284"/>
          </p14:sldIdLst>
        </p14:section>
        <p14:section name="5硬件实现及结果" id="{F8885AE7-EB29-4BEB-8856-F5F1C2FB58F9}">
          <p14:sldIdLst>
            <p14:sldId id="276"/>
            <p14:sldId id="285"/>
            <p14:sldId id="277"/>
            <p14:sldId id="286"/>
          </p14:sldIdLst>
        </p14:section>
        <p14:section name="6总结" id="{ADBEA4BF-9F8D-41DA-8C2F-DDA98596C730}">
          <p14:sldIdLst>
            <p14:sldId id="270"/>
          </p14:sldIdLst>
        </p14:section>
      </p14:sectionLst>
    </p:ex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4" autoAdjust="0"/>
    <p:restoredTop sz="88761" autoAdjust="0"/>
  </p:normalViewPr>
  <p:slideViewPr>
    <p:cSldViewPr snapToGrid="0">
      <p:cViewPr varScale="1">
        <p:scale>
          <a:sx n="93" d="100"/>
          <a:sy n="93" d="100"/>
        </p:scale>
        <p:origin x="480" y="72"/>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89" d="100"/>
          <a:sy n="89" d="100"/>
        </p:scale>
        <p:origin x="3798" y="7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handoutMaster" Target="handoutMasters/handoutMaster1.xml"/><Relationship Id="rId32" Type="http://schemas.openxmlformats.org/officeDocument/2006/relationships/font" Target="fonts/font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4.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theme" Target="theme/theme1.xml"/><Relationship Id="rId8" Type="http://schemas.openxmlformats.org/officeDocument/2006/relationships/slide" Target="slides/slide7.xml"/></Relationships>
</file>

<file path=ppt/drawings/_rels/vmlDrawing1.vml.rels><?xml version="1.0" encoding="UTF-8" standalone="yes"?>
<Relationships xmlns="http://schemas.openxmlformats.org/package/2006/relationships"><Relationship Id="rId8" Type="http://schemas.openxmlformats.org/officeDocument/2006/relationships/image" Target="../media/image9.wmf"/><Relationship Id="rId3" Type="http://schemas.openxmlformats.org/officeDocument/2006/relationships/image" Target="../media/image4.wmf"/><Relationship Id="rId7" Type="http://schemas.openxmlformats.org/officeDocument/2006/relationships/image" Target="../media/image8.wmf"/><Relationship Id="rId2" Type="http://schemas.openxmlformats.org/officeDocument/2006/relationships/image" Target="../media/image3.wmf"/><Relationship Id="rId1" Type="http://schemas.openxmlformats.org/officeDocument/2006/relationships/image" Target="../media/image2.wmf"/><Relationship Id="rId6" Type="http://schemas.openxmlformats.org/officeDocument/2006/relationships/image" Target="../media/image7.wmf"/><Relationship Id="rId5" Type="http://schemas.openxmlformats.org/officeDocument/2006/relationships/image" Target="../media/image6.wmf"/><Relationship Id="rId4" Type="http://schemas.openxmlformats.org/officeDocument/2006/relationships/image" Target="../media/image5.wmf"/><Relationship Id="rId9" Type="http://schemas.openxmlformats.org/officeDocument/2006/relationships/image" Target="../media/image10.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10.wmf"/><Relationship Id="rId1" Type="http://schemas.openxmlformats.org/officeDocument/2006/relationships/image" Target="../media/image7.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24.wmf"/><Relationship Id="rId2" Type="http://schemas.openxmlformats.org/officeDocument/2006/relationships/image" Target="../media/image23.wmf"/><Relationship Id="rId1" Type="http://schemas.openxmlformats.org/officeDocument/2006/relationships/image" Target="../media/image22.wmf"/><Relationship Id="rId4" Type="http://schemas.openxmlformats.org/officeDocument/2006/relationships/image" Target="../media/image25.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BBCE9C6-A0D9-41D0-A8B1-E4A4BDBAEE08}" type="datetimeFigureOut">
              <a:rPr lang="zh-CN" altLang="en-US" smtClean="0"/>
              <a:t>2016/5/28</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C0CB3FB-02B7-44EF-A6A0-EF8854881C2F}" type="slidenum">
              <a:rPr lang="zh-CN" altLang="en-US" smtClean="0"/>
              <a:t>‹#›</a:t>
            </a:fld>
            <a:endParaRPr lang="zh-CN" altLang="en-US"/>
          </a:p>
        </p:txBody>
      </p:sp>
    </p:spTree>
    <p:extLst>
      <p:ext uri="{BB962C8B-B14F-4D97-AF65-F5344CB8AC3E}">
        <p14:creationId xmlns:p14="http://schemas.microsoft.com/office/powerpoint/2010/main" val="213258743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EF5C98F-575B-428E-90E0-2FFF31143522}" type="datetimeFigureOut">
              <a:rPr lang="zh-CN" altLang="en-US" smtClean="0"/>
              <a:t>2016/5/28</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7BE7841-C9DC-411E-A1BE-4712824D10C4}" type="slidenum">
              <a:rPr lang="zh-CN" altLang="en-US" smtClean="0"/>
              <a:t>‹#›</a:t>
            </a:fld>
            <a:endParaRPr lang="zh-CN" altLang="en-US"/>
          </a:p>
        </p:txBody>
      </p:sp>
    </p:spTree>
    <p:extLst>
      <p:ext uri="{BB962C8B-B14F-4D97-AF65-F5344CB8AC3E}">
        <p14:creationId xmlns:p14="http://schemas.microsoft.com/office/powerpoint/2010/main" val="24977472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smtClean="0">
                <a:solidFill>
                  <a:schemeClr val="tx1"/>
                </a:solidFill>
                <a:effectLst/>
                <a:latin typeface="+mn-lt"/>
                <a:ea typeface="+mn-ea"/>
                <a:cs typeface="+mn-cs"/>
              </a:rPr>
              <a:t>某些</a:t>
            </a:r>
            <a:r>
              <a:rPr lang="zh-CN" altLang="en-US" sz="1200" kern="1200" dirty="0" smtClean="0">
                <a:solidFill>
                  <a:schemeClr val="tx1"/>
                </a:solidFill>
                <a:effectLst/>
                <a:latin typeface="+mn-lt"/>
                <a:ea typeface="+mn-ea"/>
                <a:cs typeface="+mn-cs"/>
              </a:rPr>
              <a:t>是我自己的理解，如果有其它理解也希望大家分享一下我的课题，多相滤波器</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这是一种高效的硬件实现结构，在。</a:t>
            </a:r>
            <a:endParaRPr lang="zh-CN" altLang="en-US" dirty="0"/>
          </a:p>
        </p:txBody>
      </p:sp>
      <p:sp>
        <p:nvSpPr>
          <p:cNvPr id="4" name="灯片编号占位符 3"/>
          <p:cNvSpPr>
            <a:spLocks noGrp="1"/>
          </p:cNvSpPr>
          <p:nvPr>
            <p:ph type="sldNum" sz="quarter" idx="10"/>
          </p:nvPr>
        </p:nvSpPr>
        <p:spPr/>
        <p:txBody>
          <a:bodyPr/>
          <a:lstStyle/>
          <a:p>
            <a:fld id="{C7BE7841-C9DC-411E-A1BE-4712824D10C4}" type="slidenum">
              <a:rPr lang="zh-CN" altLang="en-US" smtClean="0"/>
              <a:t>1</a:t>
            </a:fld>
            <a:endParaRPr lang="zh-CN" altLang="en-US"/>
          </a:p>
        </p:txBody>
      </p:sp>
    </p:spTree>
    <p:extLst>
      <p:ext uri="{BB962C8B-B14F-4D97-AF65-F5344CB8AC3E}">
        <p14:creationId xmlns:p14="http://schemas.microsoft.com/office/powerpoint/2010/main" val="5052057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上面的原理看起来不是很好理解，这里图示说明</a:t>
            </a:r>
            <a:r>
              <a:rPr lang="en-US" altLang="zh-CN" dirty="0" smtClean="0"/>
              <a:t>3</a:t>
            </a:r>
            <a:r>
              <a:rPr lang="zh-CN" altLang="en-US" dirty="0" smtClean="0"/>
              <a:t>抽取器的具体实现原理：</a:t>
            </a:r>
            <a:endParaRPr lang="en-US" altLang="zh-CN" dirty="0" smtClean="0"/>
          </a:p>
          <a:p>
            <a:r>
              <a:rPr lang="zh-CN" altLang="en-US" dirty="0" smtClean="0"/>
              <a:t>课件原始信号在开关切换中省略了两个高采样率下的滤波计算，例如</a:t>
            </a:r>
            <a:r>
              <a:rPr lang="en-US" altLang="zh-CN" dirty="0" smtClean="0"/>
              <a:t>x2</a:t>
            </a:r>
            <a:r>
              <a:rPr lang="zh-CN" altLang="en-US" dirty="0" smtClean="0"/>
              <a:t>在</a:t>
            </a:r>
            <a:r>
              <a:rPr lang="en-US" altLang="zh-CN" dirty="0" smtClean="0"/>
              <a:t>x6</a:t>
            </a:r>
            <a:r>
              <a:rPr lang="zh-CN" altLang="en-US" dirty="0" smtClean="0"/>
              <a:t>输入的时候得到了输出值。升采样原理类似，只是将切换开关放到了右边。</a:t>
            </a:r>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fld id="{C7BE7841-C9DC-411E-A1BE-4712824D10C4}" type="slidenum">
              <a:rPr lang="zh-CN" altLang="en-US" smtClean="0"/>
              <a:t>10</a:t>
            </a:fld>
            <a:endParaRPr lang="zh-CN" altLang="en-US"/>
          </a:p>
        </p:txBody>
      </p:sp>
    </p:spTree>
    <p:extLst>
      <p:ext uri="{BB962C8B-B14F-4D97-AF65-F5344CB8AC3E}">
        <p14:creationId xmlns:p14="http://schemas.microsoft.com/office/powerpoint/2010/main" val="27338502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mn-ea"/>
                <a:cs typeface="+mn-cs"/>
              </a:rPr>
              <a:t>左边这个用于插值，右边的由于抽取。还有一种更节省内存的使用方法</a:t>
            </a:r>
            <a:r>
              <a:rPr lang="en-US" altLang="zh-CN" sz="1200" kern="1200" dirty="0" smtClean="0">
                <a:solidFill>
                  <a:schemeClr val="tx1"/>
                </a:solidFill>
                <a:effectLst/>
                <a:latin typeface="+mn-lt"/>
                <a:ea typeface="+mn-ea"/>
                <a:cs typeface="+mn-cs"/>
              </a:rPr>
              <a:t>——</a:t>
            </a:r>
            <a:r>
              <a:rPr lang="zh-CN" altLang="en-US" sz="1200" b="1" kern="1200" dirty="0" smtClean="0">
                <a:solidFill>
                  <a:schemeClr val="tx1"/>
                </a:solidFill>
                <a:effectLst/>
                <a:latin typeface="+mn-lt"/>
                <a:ea typeface="+mn-ea"/>
                <a:cs typeface="+mn-cs"/>
              </a:rPr>
              <a:t>这也是</a:t>
            </a:r>
            <a:r>
              <a:rPr lang="en-US" altLang="zh-CN" sz="1200" b="1" kern="1200" dirty="0" smtClean="0">
                <a:solidFill>
                  <a:schemeClr val="tx1"/>
                </a:solidFill>
                <a:effectLst/>
                <a:latin typeface="+mn-lt"/>
                <a:ea typeface="+mn-ea"/>
                <a:cs typeface="+mn-cs"/>
              </a:rPr>
              <a:t>ALTERA</a:t>
            </a:r>
            <a:r>
              <a:rPr lang="zh-CN" altLang="en-US" sz="1200" b="1" kern="1200" dirty="0" smtClean="0">
                <a:solidFill>
                  <a:schemeClr val="tx1"/>
                </a:solidFill>
                <a:effectLst/>
                <a:latin typeface="+mn-lt"/>
                <a:ea typeface="+mn-ea"/>
                <a:cs typeface="+mn-cs"/>
              </a:rPr>
              <a:t>官方</a:t>
            </a:r>
            <a:r>
              <a:rPr lang="en-US" altLang="zh-CN" sz="1200" b="1" kern="1200" dirty="0" smtClean="0">
                <a:solidFill>
                  <a:schemeClr val="tx1"/>
                </a:solidFill>
                <a:effectLst/>
                <a:latin typeface="+mn-lt"/>
                <a:ea typeface="+mn-ea"/>
                <a:cs typeface="+mn-cs"/>
              </a:rPr>
              <a:t>FIR</a:t>
            </a:r>
            <a:r>
              <a:rPr lang="zh-CN" altLang="en-US" sz="1200" b="1" kern="1200" dirty="0" smtClean="0">
                <a:solidFill>
                  <a:schemeClr val="tx1"/>
                </a:solidFill>
                <a:effectLst/>
                <a:latin typeface="+mn-lt"/>
                <a:ea typeface="+mn-ea"/>
                <a:cs typeface="+mn-cs"/>
              </a:rPr>
              <a:t>的</a:t>
            </a:r>
            <a:r>
              <a:rPr lang="en-US" altLang="zh-CN" sz="1200" b="1" kern="1200" dirty="0" smtClean="0">
                <a:solidFill>
                  <a:schemeClr val="tx1"/>
                </a:solidFill>
                <a:effectLst/>
                <a:latin typeface="+mn-lt"/>
                <a:ea typeface="+mn-ea"/>
                <a:cs typeface="+mn-cs"/>
              </a:rPr>
              <a:t>IP</a:t>
            </a:r>
            <a:r>
              <a:rPr lang="zh-CN" altLang="en-US" sz="1200" b="1" kern="1200" dirty="0" smtClean="0">
                <a:solidFill>
                  <a:schemeClr val="tx1"/>
                </a:solidFill>
                <a:effectLst/>
                <a:latin typeface="+mn-lt"/>
                <a:ea typeface="+mn-ea"/>
                <a:cs typeface="+mn-cs"/>
              </a:rPr>
              <a:t>核的实现结构！这个图是从他的</a:t>
            </a:r>
            <a:r>
              <a:rPr lang="en-US" altLang="zh-CN" sz="1200" b="1" kern="1200" dirty="0" smtClean="0">
                <a:solidFill>
                  <a:schemeClr val="tx1"/>
                </a:solidFill>
                <a:effectLst/>
                <a:latin typeface="+mn-lt"/>
                <a:ea typeface="+mn-ea"/>
                <a:cs typeface="+mn-cs"/>
              </a:rPr>
              <a:t>IP</a:t>
            </a:r>
            <a:r>
              <a:rPr lang="zh-CN" altLang="en-US" sz="1200" b="1" kern="1200" dirty="0" smtClean="0">
                <a:solidFill>
                  <a:schemeClr val="tx1"/>
                </a:solidFill>
                <a:effectLst/>
                <a:latin typeface="+mn-lt"/>
                <a:ea typeface="+mn-ea"/>
                <a:cs typeface="+mn-cs"/>
              </a:rPr>
              <a:t>核手册上看到的。</a:t>
            </a:r>
            <a:endParaRPr lang="en-US" altLang="zh-CN" sz="1200" b="1" kern="1200" dirty="0" smtClean="0">
              <a:solidFill>
                <a:schemeClr val="tx1"/>
              </a:solidFill>
              <a:effectLst/>
              <a:latin typeface="+mn-lt"/>
              <a:ea typeface="+mn-ea"/>
              <a:cs typeface="+mn-cs"/>
            </a:endParaRPr>
          </a:p>
          <a:p>
            <a:r>
              <a:rPr lang="zh-CN" altLang="en-US" sz="1200" b="0" kern="1200" dirty="0" smtClean="0">
                <a:solidFill>
                  <a:schemeClr val="tx1"/>
                </a:solidFill>
                <a:effectLst/>
                <a:latin typeface="+mn-lt"/>
                <a:ea typeface="+mn-ea"/>
                <a:cs typeface="+mn-cs"/>
              </a:rPr>
              <a:t>这些结构也都有其实现进化的原理，不过是从另外的角度去理解，大家要是感兴趣的话可以网上查一下。另外你们也可以充分发挥想象将切换开关放在不同的位置甚至结合使用会有什么效果</a:t>
            </a:r>
            <a:r>
              <a:rPr lang="en-US" altLang="zh-CN" sz="1200" b="0" kern="1200" dirty="0" smtClean="0">
                <a:solidFill>
                  <a:schemeClr val="tx1"/>
                </a:solidFill>
                <a:effectLst/>
                <a:latin typeface="+mn-lt"/>
                <a:ea typeface="+mn-ea"/>
                <a:cs typeface="+mn-cs"/>
              </a:rPr>
              <a:t>…</a:t>
            </a:r>
          </a:p>
        </p:txBody>
      </p:sp>
      <p:sp>
        <p:nvSpPr>
          <p:cNvPr id="4" name="灯片编号占位符 3"/>
          <p:cNvSpPr>
            <a:spLocks noGrp="1"/>
          </p:cNvSpPr>
          <p:nvPr>
            <p:ph type="sldNum" sz="quarter" idx="10"/>
          </p:nvPr>
        </p:nvSpPr>
        <p:spPr/>
        <p:txBody>
          <a:bodyPr/>
          <a:lstStyle/>
          <a:p>
            <a:fld id="{C7BE7841-C9DC-411E-A1BE-4712824D10C4}" type="slidenum">
              <a:rPr lang="zh-CN" altLang="en-US" smtClean="0"/>
              <a:t>11</a:t>
            </a:fld>
            <a:endParaRPr lang="zh-CN" altLang="en-US"/>
          </a:p>
        </p:txBody>
      </p:sp>
    </p:spTree>
    <p:extLst>
      <p:ext uri="{BB962C8B-B14F-4D97-AF65-F5344CB8AC3E}">
        <p14:creationId xmlns:p14="http://schemas.microsoft.com/office/powerpoint/2010/main" val="22214983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kern="1200" dirty="0" smtClean="0">
                <a:solidFill>
                  <a:schemeClr val="tx1"/>
                </a:solidFill>
                <a:effectLst/>
                <a:latin typeface="+mn-lt"/>
                <a:ea typeface="+mn-ea"/>
                <a:cs typeface="+mn-cs"/>
              </a:rPr>
              <a:t>仿真结果和分析</a:t>
            </a:r>
            <a:endParaRPr lang="en-US" altLang="zh-CN" sz="1200" b="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C7BE7841-C9DC-411E-A1BE-4712824D10C4}" type="slidenum">
              <a:rPr lang="zh-CN" altLang="en-US" smtClean="0"/>
              <a:t>12</a:t>
            </a:fld>
            <a:endParaRPr lang="zh-CN" altLang="en-US"/>
          </a:p>
        </p:txBody>
      </p:sp>
    </p:spTree>
    <p:extLst>
      <p:ext uri="{BB962C8B-B14F-4D97-AF65-F5344CB8AC3E}">
        <p14:creationId xmlns:p14="http://schemas.microsoft.com/office/powerpoint/2010/main" val="18443724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前面讲了升采样和降采样，为什么需要这么做呢？其实升采样和降采样在很多方面都应用非常广泛，比如多</a:t>
            </a:r>
            <a:r>
              <a:rPr lang="en-US" altLang="zh-CN" dirty="0" smtClean="0"/>
              <a:t>CPU</a:t>
            </a:r>
            <a:r>
              <a:rPr lang="zh-CN" altLang="en-US" dirty="0" smtClean="0"/>
              <a:t>的同步、图像尺度变换等等，这里举例一起比较广泛使用的</a:t>
            </a:r>
            <a:r>
              <a:rPr lang="en-US" altLang="zh-CN" dirty="0" smtClean="0"/>
              <a:t>——</a:t>
            </a:r>
            <a:r>
              <a:rPr lang="zh-CN" altLang="en-US" dirty="0" smtClean="0"/>
              <a:t>信道化收发机。</a:t>
            </a: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在信道化发射机端需要将多路信号升采样，并将其频率提高到不同的频带，然后一起传输出去，具体原理有人介绍，这里主要给大家展示一下其多相滤波结构的实现。</a:t>
            </a: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复信号的发射机，实信号的发射机。</a:t>
            </a:r>
            <a:endParaRPr lang="en-US" altLang="zh-CN" dirty="0" smtClean="0"/>
          </a:p>
        </p:txBody>
      </p:sp>
      <p:sp>
        <p:nvSpPr>
          <p:cNvPr id="4" name="灯片编号占位符 3"/>
          <p:cNvSpPr>
            <a:spLocks noGrp="1"/>
          </p:cNvSpPr>
          <p:nvPr>
            <p:ph type="sldNum" sz="quarter" idx="10"/>
          </p:nvPr>
        </p:nvSpPr>
        <p:spPr/>
        <p:txBody>
          <a:bodyPr/>
          <a:lstStyle/>
          <a:p>
            <a:fld id="{C7BE7841-C9DC-411E-A1BE-4712824D10C4}" type="slidenum">
              <a:rPr lang="zh-CN" altLang="en-US" smtClean="0"/>
              <a:t>13</a:t>
            </a:fld>
            <a:endParaRPr lang="zh-CN" altLang="en-US"/>
          </a:p>
        </p:txBody>
      </p:sp>
    </p:spTree>
    <p:extLst>
      <p:ext uri="{BB962C8B-B14F-4D97-AF65-F5344CB8AC3E}">
        <p14:creationId xmlns:p14="http://schemas.microsoft.com/office/powerpoint/2010/main" val="13229911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复信号的接收机，实信号的接收机。</a:t>
            </a:r>
            <a:endParaRPr lang="zh-CN" altLang="en-US" dirty="0"/>
          </a:p>
        </p:txBody>
      </p:sp>
      <p:sp>
        <p:nvSpPr>
          <p:cNvPr id="4" name="灯片编号占位符 3"/>
          <p:cNvSpPr>
            <a:spLocks noGrp="1"/>
          </p:cNvSpPr>
          <p:nvPr>
            <p:ph type="sldNum" sz="quarter" idx="10"/>
          </p:nvPr>
        </p:nvSpPr>
        <p:spPr/>
        <p:txBody>
          <a:bodyPr/>
          <a:lstStyle/>
          <a:p>
            <a:fld id="{C7BE7841-C9DC-411E-A1BE-4712824D10C4}" type="slidenum">
              <a:rPr lang="zh-CN" altLang="en-US" smtClean="0"/>
              <a:t>14</a:t>
            </a:fld>
            <a:endParaRPr lang="zh-CN" altLang="en-US"/>
          </a:p>
        </p:txBody>
      </p:sp>
    </p:spTree>
    <p:extLst>
      <p:ext uri="{BB962C8B-B14F-4D97-AF65-F5344CB8AC3E}">
        <p14:creationId xmlns:p14="http://schemas.microsoft.com/office/powerpoint/2010/main" val="8044550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这里是复数信号发射机的功率谱，产生的是</a:t>
            </a:r>
            <a:r>
              <a:rPr lang="en-US" altLang="zh-CN" dirty="0" smtClean="0"/>
              <a:t>8</a:t>
            </a:r>
            <a:r>
              <a:rPr lang="zh-CN" altLang="en-US" dirty="0" smtClean="0"/>
              <a:t>通道信号，每一个通道发射频率不同的正弦波。</a:t>
            </a:r>
            <a:endParaRPr lang="zh-CN" altLang="en-US" dirty="0"/>
          </a:p>
        </p:txBody>
      </p:sp>
      <p:sp>
        <p:nvSpPr>
          <p:cNvPr id="4" name="灯片编号占位符 3"/>
          <p:cNvSpPr>
            <a:spLocks noGrp="1"/>
          </p:cNvSpPr>
          <p:nvPr>
            <p:ph type="sldNum" sz="quarter" idx="10"/>
          </p:nvPr>
        </p:nvSpPr>
        <p:spPr/>
        <p:txBody>
          <a:bodyPr/>
          <a:lstStyle/>
          <a:p>
            <a:fld id="{C7BE7841-C9DC-411E-A1BE-4712824D10C4}" type="slidenum">
              <a:rPr lang="zh-CN" altLang="en-US" smtClean="0"/>
              <a:t>15</a:t>
            </a:fld>
            <a:endParaRPr lang="zh-CN" altLang="en-US"/>
          </a:p>
        </p:txBody>
      </p:sp>
    </p:spTree>
    <p:extLst>
      <p:ext uri="{BB962C8B-B14F-4D97-AF65-F5344CB8AC3E}">
        <p14:creationId xmlns:p14="http://schemas.microsoft.com/office/powerpoint/2010/main" val="38864791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这里是复数信号发射机的功率谱，产生的是</a:t>
            </a:r>
            <a:r>
              <a:rPr lang="en-US" altLang="zh-CN" dirty="0" smtClean="0"/>
              <a:t>8</a:t>
            </a:r>
            <a:r>
              <a:rPr lang="zh-CN" altLang="en-US" dirty="0" smtClean="0"/>
              <a:t>通道信号，每一个通道发射频率不同的正弦波。</a:t>
            </a:r>
            <a:endParaRPr lang="zh-CN" altLang="en-US" dirty="0"/>
          </a:p>
        </p:txBody>
      </p:sp>
      <p:sp>
        <p:nvSpPr>
          <p:cNvPr id="4" name="灯片编号占位符 3"/>
          <p:cNvSpPr>
            <a:spLocks noGrp="1"/>
          </p:cNvSpPr>
          <p:nvPr>
            <p:ph type="sldNum" sz="quarter" idx="10"/>
          </p:nvPr>
        </p:nvSpPr>
        <p:spPr/>
        <p:txBody>
          <a:bodyPr/>
          <a:lstStyle/>
          <a:p>
            <a:fld id="{C7BE7841-C9DC-411E-A1BE-4712824D10C4}" type="slidenum">
              <a:rPr lang="zh-CN" altLang="en-US" smtClean="0"/>
              <a:t>16</a:t>
            </a:fld>
            <a:endParaRPr lang="zh-CN" altLang="en-US"/>
          </a:p>
        </p:txBody>
      </p:sp>
    </p:spTree>
    <p:extLst>
      <p:ext uri="{BB962C8B-B14F-4D97-AF65-F5344CB8AC3E}">
        <p14:creationId xmlns:p14="http://schemas.microsoft.com/office/powerpoint/2010/main" val="14556830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多相滤波器按照前面的框图编写，</a:t>
            </a:r>
            <a:r>
              <a:rPr lang="en-US" altLang="zh-CN" dirty="0" smtClean="0"/>
              <a:t>FIR</a:t>
            </a:r>
            <a:r>
              <a:rPr lang="zh-CN" altLang="en-US" dirty="0" smtClean="0"/>
              <a:t>使用</a:t>
            </a:r>
          </a:p>
          <a:p>
            <a:endParaRPr lang="zh-CN" altLang="en-US" dirty="0"/>
          </a:p>
        </p:txBody>
      </p:sp>
      <p:sp>
        <p:nvSpPr>
          <p:cNvPr id="4" name="灯片编号占位符 3"/>
          <p:cNvSpPr>
            <a:spLocks noGrp="1"/>
          </p:cNvSpPr>
          <p:nvPr>
            <p:ph type="sldNum" sz="quarter" idx="10"/>
          </p:nvPr>
        </p:nvSpPr>
        <p:spPr/>
        <p:txBody>
          <a:bodyPr/>
          <a:lstStyle/>
          <a:p>
            <a:fld id="{C7BE7841-C9DC-411E-A1BE-4712824D10C4}" type="slidenum">
              <a:rPr lang="zh-CN" altLang="en-US" smtClean="0"/>
              <a:t>17</a:t>
            </a:fld>
            <a:endParaRPr lang="zh-CN" altLang="en-US"/>
          </a:p>
        </p:txBody>
      </p:sp>
    </p:spTree>
    <p:extLst>
      <p:ext uri="{BB962C8B-B14F-4D97-AF65-F5344CB8AC3E}">
        <p14:creationId xmlns:p14="http://schemas.microsoft.com/office/powerpoint/2010/main" val="26208503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多相滤波器按照前面的框图编写，</a:t>
            </a:r>
            <a:r>
              <a:rPr lang="en-US" altLang="zh-CN" dirty="0" smtClean="0"/>
              <a:t>FIR</a:t>
            </a:r>
            <a:r>
              <a:rPr lang="zh-CN" altLang="en-US" dirty="0" smtClean="0"/>
              <a:t>使用</a:t>
            </a:r>
          </a:p>
          <a:p>
            <a:endParaRPr lang="zh-CN" altLang="en-US" dirty="0"/>
          </a:p>
        </p:txBody>
      </p:sp>
      <p:sp>
        <p:nvSpPr>
          <p:cNvPr id="4" name="灯片编号占位符 3"/>
          <p:cNvSpPr>
            <a:spLocks noGrp="1"/>
          </p:cNvSpPr>
          <p:nvPr>
            <p:ph type="sldNum" sz="quarter" idx="10"/>
          </p:nvPr>
        </p:nvSpPr>
        <p:spPr/>
        <p:txBody>
          <a:bodyPr/>
          <a:lstStyle/>
          <a:p>
            <a:fld id="{C7BE7841-C9DC-411E-A1BE-4712824D10C4}" type="slidenum">
              <a:rPr lang="zh-CN" altLang="en-US" smtClean="0"/>
              <a:t>18</a:t>
            </a:fld>
            <a:endParaRPr lang="zh-CN" altLang="en-US"/>
          </a:p>
        </p:txBody>
      </p:sp>
    </p:spTree>
    <p:extLst>
      <p:ext uri="{BB962C8B-B14F-4D97-AF65-F5344CB8AC3E}">
        <p14:creationId xmlns:p14="http://schemas.microsoft.com/office/powerpoint/2010/main" val="28283866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7BE7841-C9DC-411E-A1BE-4712824D10C4}" type="slidenum">
              <a:rPr lang="zh-CN" altLang="en-US" smtClean="0"/>
              <a:t>19</a:t>
            </a:fld>
            <a:endParaRPr lang="zh-CN" altLang="en-US"/>
          </a:p>
        </p:txBody>
      </p:sp>
    </p:spTree>
    <p:extLst>
      <p:ext uri="{BB962C8B-B14F-4D97-AF65-F5344CB8AC3E}">
        <p14:creationId xmlns:p14="http://schemas.microsoft.com/office/powerpoint/2010/main" val="7985024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首先会再次提一下采样定理；然后才能分析采样速率变换；针对采样率变换中存在的冗余计算问题，进一步说明采样率变换的多相滤波结构实现；再</a:t>
            </a:r>
            <a:r>
              <a:rPr lang="zh-CN" altLang="en-US" baseline="0" dirty="0" smtClean="0"/>
              <a:t>进一步介绍信道化收发机的多相结构；前面的介绍都是基于</a:t>
            </a:r>
            <a:r>
              <a:rPr lang="en-US" altLang="zh-CN" baseline="0" dirty="0" smtClean="0"/>
              <a:t>MATLAB</a:t>
            </a:r>
            <a:r>
              <a:rPr lang="zh-CN" altLang="en-US" baseline="0" dirty="0" smtClean="0"/>
              <a:t>仿真结果，但是多相滤波器事一种高效的硬件实现结构，因此有必要介绍其</a:t>
            </a:r>
            <a:r>
              <a:rPr lang="en-US" altLang="zh-CN" baseline="0" dirty="0" smtClean="0"/>
              <a:t>FPGA</a:t>
            </a:r>
            <a:r>
              <a:rPr lang="zh-CN" altLang="en-US" baseline="0" dirty="0" smtClean="0"/>
              <a:t>的实现及其运行结果。最后给出总结。</a:t>
            </a:r>
            <a:endParaRPr lang="en-US" altLang="zh-CN" baseline="0" dirty="0" smtClean="0"/>
          </a:p>
          <a:p>
            <a:r>
              <a:rPr lang="zh-CN" altLang="en-US" sz="1200" kern="1200" dirty="0" smtClean="0">
                <a:solidFill>
                  <a:schemeClr val="tx1"/>
                </a:solidFill>
                <a:effectLst/>
                <a:latin typeface="+mn-lt"/>
                <a:ea typeface="+mn-ea"/>
                <a:cs typeface="+mn-cs"/>
              </a:rPr>
              <a:t>报告中原理和公式推导都直接给出结果，我重点介绍我对其物理意义的理解。</a:t>
            </a:r>
            <a:endParaRPr lang="en-US" altLang="zh-CN" dirty="0" smtClean="0"/>
          </a:p>
        </p:txBody>
      </p:sp>
      <p:sp>
        <p:nvSpPr>
          <p:cNvPr id="4" name="灯片编号占位符 3"/>
          <p:cNvSpPr>
            <a:spLocks noGrp="1"/>
          </p:cNvSpPr>
          <p:nvPr>
            <p:ph type="sldNum" sz="quarter" idx="10"/>
          </p:nvPr>
        </p:nvSpPr>
        <p:spPr/>
        <p:txBody>
          <a:bodyPr/>
          <a:lstStyle/>
          <a:p>
            <a:fld id="{C7BE7841-C9DC-411E-A1BE-4712824D10C4}" type="slidenum">
              <a:rPr lang="zh-CN" altLang="en-US" smtClean="0"/>
              <a:t>2</a:t>
            </a:fld>
            <a:endParaRPr lang="zh-CN" altLang="en-US"/>
          </a:p>
        </p:txBody>
      </p:sp>
    </p:spTree>
    <p:extLst>
      <p:ext uri="{BB962C8B-B14F-4D97-AF65-F5344CB8AC3E}">
        <p14:creationId xmlns:p14="http://schemas.microsoft.com/office/powerpoint/2010/main" val="267673539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mtClean="0"/>
              <a:t>如果你们有什么想法也欢迎给我提供，我实在还没找到错误原因。</a:t>
            </a:r>
            <a:endParaRPr lang="zh-CN" altLang="en-US" dirty="0"/>
          </a:p>
        </p:txBody>
      </p:sp>
      <p:sp>
        <p:nvSpPr>
          <p:cNvPr id="4" name="灯片编号占位符 3"/>
          <p:cNvSpPr>
            <a:spLocks noGrp="1"/>
          </p:cNvSpPr>
          <p:nvPr>
            <p:ph type="sldNum" sz="quarter" idx="10"/>
          </p:nvPr>
        </p:nvSpPr>
        <p:spPr/>
        <p:txBody>
          <a:bodyPr/>
          <a:lstStyle/>
          <a:p>
            <a:fld id="{C7BE7841-C9DC-411E-A1BE-4712824D10C4}" type="slidenum">
              <a:rPr lang="zh-CN" altLang="en-US" smtClean="0"/>
              <a:t>20</a:t>
            </a:fld>
            <a:endParaRPr lang="zh-CN" altLang="en-US"/>
          </a:p>
        </p:txBody>
      </p:sp>
    </p:spTree>
    <p:extLst>
      <p:ext uri="{BB962C8B-B14F-4D97-AF65-F5344CB8AC3E}">
        <p14:creationId xmlns:p14="http://schemas.microsoft.com/office/powerpoint/2010/main" val="5923084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smtClean="0">
                <a:solidFill>
                  <a:schemeClr val="tx1"/>
                </a:solidFill>
                <a:effectLst/>
                <a:latin typeface="+mn-lt"/>
                <a:ea typeface="+mn-ea"/>
                <a:cs typeface="+mn-cs"/>
              </a:rPr>
              <a:t>以上这些就是我要说的，谢谢大家！欢迎大家一起讨论。</a:t>
            </a:r>
            <a:endParaRPr lang="zh-CN" altLang="zh-CN" sz="1200" kern="120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C7BE7841-C9DC-411E-A1BE-4712824D10C4}" type="slidenum">
              <a:rPr lang="zh-CN" altLang="en-US" smtClean="0"/>
              <a:t>21</a:t>
            </a:fld>
            <a:endParaRPr lang="zh-CN" altLang="en-US"/>
          </a:p>
        </p:txBody>
      </p:sp>
    </p:spTree>
    <p:extLst>
      <p:ext uri="{BB962C8B-B14F-4D97-AF65-F5344CB8AC3E}">
        <p14:creationId xmlns:p14="http://schemas.microsoft.com/office/powerpoint/2010/main" val="16012548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首先回顾一下采样定理，原始采样信号必须满足采样频率大于信号的最高频率才不会导致频谱混叠，从而可以无失真恢复原始信号。那么假如按照原始采样率采样的数字信号，我们要对其进行降采样，以一个新的更低的频率去采样这个信号，新的采样频谱会怎么样呢？原始信号通过原始的频率已经采样量化为数字信号了，那么以新的采样率将其输出的话就是隔</a:t>
            </a:r>
            <a:r>
              <a:rPr lang="en-US" altLang="zh-CN" dirty="0" smtClean="0"/>
              <a:t>D</a:t>
            </a:r>
            <a:r>
              <a:rPr lang="zh-CN" altLang="en-US" dirty="0" smtClean="0"/>
              <a:t>点抽取信号，那么直接抽取之后信号的频谱会发生什么变换了？数学上计算结果如公式，另外如果对其进行</a:t>
            </a:r>
            <a:r>
              <a:rPr lang="en-US" altLang="zh-CN" dirty="0" smtClean="0"/>
              <a:t>I</a:t>
            </a:r>
            <a:r>
              <a:rPr lang="zh-CN" altLang="en-US" dirty="0" smtClean="0"/>
              <a:t>倍升采样，那么新的信号频谱会发生如何变化呢？如下式所示。</a:t>
            </a:r>
            <a:endParaRPr lang="en-US" altLang="zh-CN" dirty="0" smtClean="0"/>
          </a:p>
        </p:txBody>
      </p:sp>
      <p:sp>
        <p:nvSpPr>
          <p:cNvPr id="4" name="灯片编号占位符 3"/>
          <p:cNvSpPr>
            <a:spLocks noGrp="1"/>
          </p:cNvSpPr>
          <p:nvPr>
            <p:ph type="sldNum" sz="quarter" idx="10"/>
          </p:nvPr>
        </p:nvSpPr>
        <p:spPr/>
        <p:txBody>
          <a:bodyPr/>
          <a:lstStyle/>
          <a:p>
            <a:fld id="{C7BE7841-C9DC-411E-A1BE-4712824D10C4}" type="slidenum">
              <a:rPr lang="zh-CN" altLang="en-US" smtClean="0"/>
              <a:t>3</a:t>
            </a:fld>
            <a:endParaRPr lang="zh-CN" altLang="en-US"/>
          </a:p>
        </p:txBody>
      </p:sp>
    </p:spTree>
    <p:extLst>
      <p:ext uri="{BB962C8B-B14F-4D97-AF65-F5344CB8AC3E}">
        <p14:creationId xmlns:p14="http://schemas.microsoft.com/office/powerpoint/2010/main" val="26132805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可以看到采样信号的频谱和原始信号的频谱从数字域上看是这样的结构。对于降采样，我们发现如果原始信号频谱范围超过新的采样频率，则会导致频谱混叠；升采样呢，会增加一下新的频率成分。那怎么解决呢？就是降采样之前先滤波保证信号频率不高于新采样率的</a:t>
            </a:r>
            <a:r>
              <a:rPr lang="en-US" altLang="zh-CN" dirty="0" smtClean="0"/>
              <a:t>1/2</a:t>
            </a:r>
            <a:r>
              <a:rPr lang="zh-CN" altLang="en-US" dirty="0" smtClean="0"/>
              <a:t>，将升采样之后的高频部分过滤掉。</a:t>
            </a:r>
            <a:endParaRPr lang="en-US" altLang="zh-CN" dirty="0" smtClean="0"/>
          </a:p>
        </p:txBody>
      </p:sp>
      <p:sp>
        <p:nvSpPr>
          <p:cNvPr id="4" name="灯片编号占位符 3"/>
          <p:cNvSpPr>
            <a:spLocks noGrp="1"/>
          </p:cNvSpPr>
          <p:nvPr>
            <p:ph type="sldNum" sz="quarter" idx="10"/>
          </p:nvPr>
        </p:nvSpPr>
        <p:spPr/>
        <p:txBody>
          <a:bodyPr/>
          <a:lstStyle/>
          <a:p>
            <a:fld id="{C7BE7841-C9DC-411E-A1BE-4712824D10C4}" type="slidenum">
              <a:rPr lang="zh-CN" altLang="en-US" smtClean="0"/>
              <a:t>4</a:t>
            </a:fld>
            <a:endParaRPr lang="zh-CN" altLang="en-US"/>
          </a:p>
        </p:txBody>
      </p:sp>
    </p:spTree>
    <p:extLst>
      <p:ext uri="{BB962C8B-B14F-4D97-AF65-F5344CB8AC3E}">
        <p14:creationId xmlns:p14="http://schemas.microsoft.com/office/powerpoint/2010/main" val="42939278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smtClean="0">
                <a:solidFill>
                  <a:schemeClr val="tx1"/>
                </a:solidFill>
                <a:effectLst/>
                <a:latin typeface="+mn-lt"/>
                <a:ea typeface="+mn-ea"/>
                <a:cs typeface="+mn-cs"/>
              </a:rPr>
              <a:t>1</a:t>
            </a:r>
            <a:r>
              <a:rPr lang="zh-CN" altLang="zh-CN" sz="1200" kern="1200" dirty="0" smtClean="0">
                <a:solidFill>
                  <a:schemeClr val="tx1"/>
                </a:solidFill>
                <a:effectLst/>
                <a:latin typeface="+mn-lt"/>
                <a:ea typeface="+mn-ea"/>
                <a:cs typeface="+mn-cs"/>
              </a:rPr>
              <a:t>、为什么原始模型的下采样滤波器要在前面？而升采样滤波器在后面？</a:t>
            </a:r>
            <a:r>
              <a:rPr lang="en-US" altLang="zh-CN" sz="1200"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因为这样更符合【保险】的概念，为了防止下采样的信号截止频率不满足采样定律导致频谱混叠，我们必须先滤波！但是升采样肯定不会混叠，因此先升采样，然后发现频率</a:t>
            </a:r>
            <a:r>
              <a:rPr lang="zh-CN" altLang="en-US" sz="1200" kern="1200" dirty="0" smtClean="0">
                <a:solidFill>
                  <a:schemeClr val="tx1"/>
                </a:solidFill>
                <a:effectLst/>
                <a:latin typeface="+mn-lt"/>
                <a:ea typeface="+mn-ea"/>
                <a:cs typeface="+mn-cs"/>
              </a:rPr>
              <a:t>有所</a:t>
            </a:r>
            <a:r>
              <a:rPr lang="zh-CN" altLang="zh-CN" sz="1200" kern="1200" dirty="0" smtClean="0">
                <a:solidFill>
                  <a:schemeClr val="tx1"/>
                </a:solidFill>
                <a:effectLst/>
                <a:latin typeface="+mn-lt"/>
                <a:ea typeface="+mn-ea"/>
                <a:cs typeface="+mn-cs"/>
              </a:rPr>
              <a:t>扩展，于是又增加一个滤波滤除这些周期扩展频谱，并同时正好又实现了插值。</a:t>
            </a:r>
          </a:p>
          <a:p>
            <a:r>
              <a:rPr lang="en-US" altLang="zh-CN" sz="1200" kern="1200" dirty="0" smtClean="0">
                <a:solidFill>
                  <a:schemeClr val="tx1"/>
                </a:solidFill>
                <a:effectLst/>
                <a:latin typeface="+mn-lt"/>
                <a:ea typeface="+mn-ea"/>
                <a:cs typeface="+mn-cs"/>
              </a:rPr>
              <a:t>2</a:t>
            </a:r>
            <a:r>
              <a:rPr lang="zh-CN" altLang="zh-CN" sz="1200" kern="1200" dirty="0" smtClean="0">
                <a:solidFill>
                  <a:schemeClr val="tx1"/>
                </a:solidFill>
                <a:effectLst/>
                <a:latin typeface="+mn-lt"/>
                <a:ea typeface="+mn-ea"/>
                <a:cs typeface="+mn-cs"/>
              </a:rPr>
              <a:t>、书上将滤波</a:t>
            </a:r>
            <a:r>
              <a:rPr lang="en-US" altLang="zh-CN" sz="1200"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降采样</a:t>
            </a:r>
            <a:r>
              <a:rPr lang="en-US" altLang="zh-CN" sz="1200"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抽取，升采样</a:t>
            </a:r>
            <a:r>
              <a:rPr lang="en-US" altLang="zh-CN" sz="1200"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滤波</a:t>
            </a:r>
            <a:r>
              <a:rPr lang="en-US" altLang="zh-CN" sz="1200"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插值。</a:t>
            </a:r>
            <a:endParaRPr lang="en-US" altLang="zh-CN" dirty="0" smtClean="0"/>
          </a:p>
        </p:txBody>
      </p:sp>
      <p:sp>
        <p:nvSpPr>
          <p:cNvPr id="4" name="灯片编号占位符 3"/>
          <p:cNvSpPr>
            <a:spLocks noGrp="1"/>
          </p:cNvSpPr>
          <p:nvPr>
            <p:ph type="sldNum" sz="quarter" idx="10"/>
          </p:nvPr>
        </p:nvSpPr>
        <p:spPr/>
        <p:txBody>
          <a:bodyPr/>
          <a:lstStyle/>
          <a:p>
            <a:fld id="{C7BE7841-C9DC-411E-A1BE-4712824D10C4}" type="slidenum">
              <a:rPr lang="zh-CN" altLang="en-US" smtClean="0"/>
              <a:t>5</a:t>
            </a:fld>
            <a:endParaRPr lang="zh-CN" altLang="en-US"/>
          </a:p>
        </p:txBody>
      </p:sp>
    </p:spTree>
    <p:extLst>
      <p:ext uri="{BB962C8B-B14F-4D97-AF65-F5344CB8AC3E}">
        <p14:creationId xmlns:p14="http://schemas.microsoft.com/office/powerpoint/2010/main" val="8223956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mn-ea"/>
                <a:cs typeface="+mn-cs"/>
              </a:rPr>
              <a:t>首先观察原始信号</a:t>
            </a:r>
            <a:r>
              <a:rPr lang="en-US" altLang="zh-CN" sz="1200" kern="1200" dirty="0" smtClean="0">
                <a:solidFill>
                  <a:schemeClr val="tx1"/>
                </a:solidFill>
                <a:effectLst/>
                <a:latin typeface="+mn-lt"/>
                <a:ea typeface="+mn-ea"/>
                <a:cs typeface="+mn-cs"/>
              </a:rPr>
              <a:t>,2</a:t>
            </a:r>
            <a:r>
              <a:rPr lang="zh-CN" altLang="zh-CN" sz="1200" kern="1200" dirty="0" smtClean="0">
                <a:solidFill>
                  <a:schemeClr val="tx1"/>
                </a:solidFill>
                <a:effectLst/>
                <a:latin typeface="+mn-lt"/>
                <a:ea typeface="+mn-ea"/>
                <a:cs typeface="+mn-cs"/>
              </a:rPr>
              <a:t>抽取信号和</a:t>
            </a:r>
            <a:r>
              <a:rPr lang="en-US" altLang="zh-CN" sz="1200" kern="1200" dirty="0" smtClean="0">
                <a:solidFill>
                  <a:schemeClr val="tx1"/>
                </a:solidFill>
                <a:effectLst/>
                <a:latin typeface="+mn-lt"/>
                <a:ea typeface="+mn-ea"/>
                <a:cs typeface="+mn-cs"/>
              </a:rPr>
              <a:t>3</a:t>
            </a:r>
            <a:r>
              <a:rPr lang="zh-CN" altLang="zh-CN" sz="1200" kern="1200" dirty="0" smtClean="0">
                <a:solidFill>
                  <a:schemeClr val="tx1"/>
                </a:solidFill>
                <a:effectLst/>
                <a:latin typeface="+mn-lt"/>
                <a:ea typeface="+mn-ea"/>
                <a:cs typeface="+mn-cs"/>
              </a:rPr>
              <a:t>插值信号的波形和频谱。</a:t>
            </a:r>
          </a:p>
          <a:p>
            <a:r>
              <a:rPr lang="en-US" altLang="zh-CN" sz="1200" kern="1200" dirty="0" smtClean="0">
                <a:solidFill>
                  <a:schemeClr val="tx1"/>
                </a:solidFill>
                <a:effectLst/>
                <a:latin typeface="+mn-lt"/>
                <a:ea typeface="+mn-ea"/>
                <a:cs typeface="+mn-cs"/>
              </a:rPr>
              <a:t>1</a:t>
            </a:r>
            <a:r>
              <a:rPr lang="zh-CN" altLang="zh-CN" sz="1200" kern="1200" dirty="0" smtClean="0">
                <a:solidFill>
                  <a:schemeClr val="tx1"/>
                </a:solidFill>
                <a:effectLst/>
                <a:latin typeface="+mn-lt"/>
                <a:ea typeface="+mn-ea"/>
                <a:cs typeface="+mn-cs"/>
              </a:rPr>
              <a:t>、为什么下采样后频谱幅度衰减了一半？</a:t>
            </a:r>
            <a:r>
              <a:rPr lang="en-US" altLang="zh-CN" sz="1200"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因为</a:t>
            </a:r>
            <a:r>
              <a:rPr lang="en-US" altLang="zh-CN" sz="1200" kern="1200" dirty="0" smtClean="0">
                <a:solidFill>
                  <a:schemeClr val="tx1"/>
                </a:solidFill>
                <a:effectLst/>
                <a:latin typeface="+mn-lt"/>
                <a:ea typeface="+mn-ea"/>
                <a:cs typeface="+mn-cs"/>
              </a:rPr>
              <a:t>DFT</a:t>
            </a:r>
            <a:r>
              <a:rPr lang="zh-CN" altLang="zh-CN" sz="1200" kern="1200" dirty="0" smtClean="0">
                <a:solidFill>
                  <a:schemeClr val="tx1"/>
                </a:solidFill>
                <a:effectLst/>
                <a:latin typeface="+mn-lt"/>
                <a:ea typeface="+mn-ea"/>
                <a:cs typeface="+mn-cs"/>
              </a:rPr>
              <a:t>运算的频域量级和时域的序列总长度成正比，抽取后时域长度变为了原来的</a:t>
            </a:r>
            <a:r>
              <a:rPr lang="en-US" altLang="zh-CN" sz="1200" kern="1200" dirty="0" smtClean="0">
                <a:solidFill>
                  <a:schemeClr val="tx1"/>
                </a:solidFill>
                <a:effectLst/>
                <a:latin typeface="+mn-lt"/>
                <a:ea typeface="+mn-ea"/>
                <a:cs typeface="+mn-cs"/>
              </a:rPr>
              <a:t>1/2</a:t>
            </a:r>
            <a:r>
              <a:rPr lang="zh-CN" altLang="zh-CN" sz="1200" kern="1200" dirty="0" smtClean="0">
                <a:solidFill>
                  <a:schemeClr val="tx1"/>
                </a:solidFill>
                <a:effectLst/>
                <a:latin typeface="+mn-lt"/>
                <a:ea typeface="+mn-ea"/>
                <a:cs typeface="+mn-cs"/>
              </a:rPr>
              <a:t>因此频域的幅度也变为了原来的</a:t>
            </a:r>
            <a:r>
              <a:rPr lang="en-US" altLang="zh-CN" sz="1200" kern="1200" dirty="0" smtClean="0">
                <a:solidFill>
                  <a:schemeClr val="tx1"/>
                </a:solidFill>
                <a:effectLst/>
                <a:latin typeface="+mn-lt"/>
                <a:ea typeface="+mn-ea"/>
                <a:cs typeface="+mn-cs"/>
              </a:rPr>
              <a:t>1/M</a:t>
            </a:r>
            <a:r>
              <a:rPr lang="zh-CN" altLang="zh-CN" sz="1200" kern="1200" dirty="0" smtClean="0">
                <a:solidFill>
                  <a:schemeClr val="tx1"/>
                </a:solidFill>
                <a:effectLst/>
                <a:latin typeface="+mn-lt"/>
                <a:ea typeface="+mn-ea"/>
                <a:cs typeface="+mn-cs"/>
              </a:rPr>
              <a:t>。</a:t>
            </a:r>
          </a:p>
          <a:p>
            <a:r>
              <a:rPr lang="en-US" altLang="zh-CN" sz="1200" kern="1200" dirty="0" smtClean="0">
                <a:solidFill>
                  <a:schemeClr val="tx1"/>
                </a:solidFill>
                <a:effectLst/>
                <a:latin typeface="+mn-lt"/>
                <a:ea typeface="+mn-ea"/>
                <a:cs typeface="+mn-cs"/>
              </a:rPr>
              <a:t>2</a:t>
            </a:r>
            <a:r>
              <a:rPr lang="zh-CN" altLang="zh-CN" sz="1200" kern="1200" dirty="0" smtClean="0">
                <a:solidFill>
                  <a:schemeClr val="tx1"/>
                </a:solidFill>
                <a:effectLst/>
                <a:latin typeface="+mn-lt"/>
                <a:ea typeface="+mn-ea"/>
                <a:cs typeface="+mn-cs"/>
              </a:rPr>
              <a:t>、为什么升采样后频谱幅度没有增大</a:t>
            </a:r>
            <a:r>
              <a:rPr lang="en-US" altLang="zh-CN" sz="1200" kern="1200" dirty="0" smtClean="0">
                <a:solidFill>
                  <a:schemeClr val="tx1"/>
                </a:solidFill>
                <a:effectLst/>
                <a:latin typeface="+mn-lt"/>
                <a:ea typeface="+mn-ea"/>
                <a:cs typeface="+mn-cs"/>
              </a:rPr>
              <a:t>L</a:t>
            </a:r>
            <a:r>
              <a:rPr lang="zh-CN" altLang="zh-CN" sz="1200" kern="1200" dirty="0" smtClean="0">
                <a:solidFill>
                  <a:schemeClr val="tx1"/>
                </a:solidFill>
                <a:effectLst/>
                <a:latin typeface="+mn-lt"/>
                <a:ea typeface="+mn-ea"/>
                <a:cs typeface="+mn-cs"/>
              </a:rPr>
              <a:t>倍呢？</a:t>
            </a:r>
            <a:r>
              <a:rPr lang="en-US" altLang="zh-CN" sz="1200"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因为这里的序列虽然增加了，但是能量没有增加，毕竟升采样插入的都是</a:t>
            </a:r>
            <a:r>
              <a:rPr lang="en-US" altLang="zh-CN" sz="1200" kern="1200" dirty="0" smtClean="0">
                <a:solidFill>
                  <a:schemeClr val="tx1"/>
                </a:solidFill>
                <a:effectLst/>
                <a:latin typeface="+mn-lt"/>
                <a:ea typeface="+mn-ea"/>
                <a:cs typeface="+mn-cs"/>
              </a:rPr>
              <a:t>0</a:t>
            </a:r>
            <a:r>
              <a:rPr lang="zh-CN" altLang="zh-CN" sz="1200" kern="1200" dirty="0" smtClean="0">
                <a:solidFill>
                  <a:schemeClr val="tx1"/>
                </a:solidFill>
                <a:effectLst/>
                <a:latin typeface="+mn-lt"/>
                <a:ea typeface="+mn-ea"/>
                <a:cs typeface="+mn-cs"/>
              </a:rPr>
              <a:t>，没有携带能量。这样会导致一个后果就是如果后面的（滤除周期扩展频谱的）滤波器如果增益为</a:t>
            </a:r>
            <a:r>
              <a:rPr lang="en-US" altLang="zh-CN" sz="1200" kern="1200" dirty="0" smtClean="0">
                <a:solidFill>
                  <a:schemeClr val="tx1"/>
                </a:solidFill>
                <a:effectLst/>
                <a:latin typeface="+mn-lt"/>
                <a:ea typeface="+mn-ea"/>
                <a:cs typeface="+mn-cs"/>
              </a:rPr>
              <a:t>1</a:t>
            </a:r>
            <a:r>
              <a:rPr lang="zh-CN" altLang="zh-CN" sz="1200" kern="1200" dirty="0" smtClean="0">
                <a:solidFill>
                  <a:schemeClr val="tx1"/>
                </a:solidFill>
                <a:effectLst/>
                <a:latin typeface="+mn-lt"/>
                <a:ea typeface="+mn-ea"/>
                <a:cs typeface="+mn-cs"/>
              </a:rPr>
              <a:t>的话，频谱是不变的，但是时域信号长度增加了</a:t>
            </a:r>
            <a:r>
              <a:rPr lang="en-US" altLang="zh-CN" sz="1200" kern="1200" dirty="0" smtClean="0">
                <a:solidFill>
                  <a:schemeClr val="tx1"/>
                </a:solidFill>
                <a:effectLst/>
                <a:latin typeface="+mn-lt"/>
                <a:ea typeface="+mn-ea"/>
                <a:cs typeface="+mn-cs"/>
              </a:rPr>
              <a:t>L</a:t>
            </a:r>
            <a:r>
              <a:rPr lang="zh-CN" altLang="zh-CN" sz="1200" kern="1200" dirty="0" smtClean="0">
                <a:solidFill>
                  <a:schemeClr val="tx1"/>
                </a:solidFill>
                <a:effectLst/>
                <a:latin typeface="+mn-lt"/>
                <a:ea typeface="+mn-ea"/>
                <a:cs typeface="+mn-cs"/>
              </a:rPr>
              <a:t>倍，因此时域的信号幅度将会降低到</a:t>
            </a:r>
            <a:r>
              <a:rPr lang="en-US" altLang="zh-CN" sz="1200" kern="1200" dirty="0" smtClean="0">
                <a:solidFill>
                  <a:schemeClr val="tx1"/>
                </a:solidFill>
                <a:effectLst/>
                <a:latin typeface="+mn-lt"/>
                <a:ea typeface="+mn-ea"/>
                <a:cs typeface="+mn-cs"/>
              </a:rPr>
              <a:t>1/L</a:t>
            </a:r>
            <a:r>
              <a:rPr lang="zh-CN" altLang="zh-CN" sz="1200" kern="1200" dirty="0" smtClean="0">
                <a:solidFill>
                  <a:schemeClr val="tx1"/>
                </a:solidFill>
                <a:effectLst/>
                <a:latin typeface="+mn-lt"/>
                <a:ea typeface="+mn-ea"/>
                <a:cs typeface="+mn-cs"/>
              </a:rPr>
              <a:t>。因此滤波器的增益应该为</a:t>
            </a:r>
            <a:r>
              <a:rPr lang="en-US" altLang="zh-CN" sz="1200" kern="1200" dirty="0" smtClean="0">
                <a:solidFill>
                  <a:schemeClr val="tx1"/>
                </a:solidFill>
                <a:effectLst/>
                <a:latin typeface="+mn-lt"/>
                <a:ea typeface="+mn-ea"/>
                <a:cs typeface="+mn-cs"/>
              </a:rPr>
              <a:t>L</a:t>
            </a:r>
            <a:r>
              <a:rPr lang="zh-CN" altLang="zh-CN" sz="1200" kern="1200" dirty="0" smtClean="0">
                <a:solidFill>
                  <a:schemeClr val="tx1"/>
                </a:solidFill>
                <a:effectLst/>
                <a:latin typeface="+mn-lt"/>
                <a:ea typeface="+mn-ea"/>
                <a:cs typeface="+mn-cs"/>
              </a:rPr>
              <a:t>，以便频谱按照理论的【与时域长度成正比】而增加</a:t>
            </a:r>
            <a:r>
              <a:rPr lang="en-US" altLang="zh-CN" sz="1200" kern="1200" dirty="0" smtClean="0">
                <a:solidFill>
                  <a:schemeClr val="tx1"/>
                </a:solidFill>
                <a:effectLst/>
                <a:latin typeface="+mn-lt"/>
                <a:ea typeface="+mn-ea"/>
                <a:cs typeface="+mn-cs"/>
              </a:rPr>
              <a:t>L</a:t>
            </a:r>
            <a:r>
              <a:rPr lang="zh-CN" altLang="zh-CN" sz="1200" kern="1200" dirty="0" smtClean="0">
                <a:solidFill>
                  <a:schemeClr val="tx1"/>
                </a:solidFill>
                <a:effectLst/>
                <a:latin typeface="+mn-lt"/>
                <a:ea typeface="+mn-ea"/>
                <a:cs typeface="+mn-cs"/>
              </a:rPr>
              <a:t>倍。</a:t>
            </a:r>
            <a:endParaRPr lang="en-US" altLang="zh-CN" dirty="0" smtClean="0"/>
          </a:p>
        </p:txBody>
      </p:sp>
      <p:sp>
        <p:nvSpPr>
          <p:cNvPr id="4" name="灯片编号占位符 3"/>
          <p:cNvSpPr>
            <a:spLocks noGrp="1"/>
          </p:cNvSpPr>
          <p:nvPr>
            <p:ph type="sldNum" sz="quarter" idx="10"/>
          </p:nvPr>
        </p:nvSpPr>
        <p:spPr/>
        <p:txBody>
          <a:bodyPr/>
          <a:lstStyle/>
          <a:p>
            <a:fld id="{C7BE7841-C9DC-411E-A1BE-4712824D10C4}" type="slidenum">
              <a:rPr lang="zh-CN" altLang="en-US" smtClean="0"/>
              <a:t>6</a:t>
            </a:fld>
            <a:endParaRPr lang="zh-CN" altLang="en-US"/>
          </a:p>
        </p:txBody>
      </p:sp>
    </p:spTree>
    <p:extLst>
      <p:ext uri="{BB962C8B-B14F-4D97-AF65-F5344CB8AC3E}">
        <p14:creationId xmlns:p14="http://schemas.microsoft.com/office/powerpoint/2010/main" val="41607326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mn-ea"/>
                <a:cs typeface="+mn-cs"/>
              </a:rPr>
              <a:t>现在讨论为什么填充</a:t>
            </a:r>
            <a:r>
              <a:rPr lang="en-US" altLang="zh-CN" sz="1200" kern="1200" dirty="0" smtClean="0">
                <a:solidFill>
                  <a:schemeClr val="tx1"/>
                </a:solidFill>
                <a:effectLst/>
                <a:latin typeface="+mn-lt"/>
                <a:ea typeface="+mn-ea"/>
                <a:cs typeface="+mn-cs"/>
              </a:rPr>
              <a:t>0</a:t>
            </a:r>
            <a:r>
              <a:rPr lang="zh-CN" altLang="zh-CN" sz="1200" kern="1200" dirty="0" smtClean="0">
                <a:solidFill>
                  <a:schemeClr val="tx1"/>
                </a:solidFill>
                <a:effectLst/>
                <a:latin typeface="+mn-lt"/>
                <a:ea typeface="+mn-ea"/>
                <a:cs typeface="+mn-cs"/>
              </a:rPr>
              <a:t>而不是其它值？</a:t>
            </a:r>
          </a:p>
          <a:p>
            <a:r>
              <a:rPr lang="en-US" altLang="zh-CN" sz="1200" kern="1200" dirty="0" smtClean="0">
                <a:solidFill>
                  <a:schemeClr val="tx1"/>
                </a:solidFill>
                <a:effectLst/>
                <a:latin typeface="+mn-lt"/>
                <a:ea typeface="+mn-ea"/>
                <a:cs typeface="+mn-cs"/>
              </a:rPr>
              <a:t>1</a:t>
            </a:r>
            <a:r>
              <a:rPr lang="zh-CN" altLang="zh-CN" sz="1200" kern="1200" dirty="0" smtClean="0">
                <a:solidFill>
                  <a:schemeClr val="tx1"/>
                </a:solidFill>
                <a:effectLst/>
                <a:latin typeface="+mn-lt"/>
                <a:ea typeface="+mn-ea"/>
                <a:cs typeface="+mn-cs"/>
              </a:rPr>
              <a:t>、假设采用这种插值方法，正如所预料的，信号的频谱放大了</a:t>
            </a:r>
            <a:r>
              <a:rPr lang="en-US" altLang="zh-CN" sz="1200" kern="1200" dirty="0" smtClean="0">
                <a:solidFill>
                  <a:schemeClr val="tx1"/>
                </a:solidFill>
                <a:effectLst/>
                <a:latin typeface="+mn-lt"/>
                <a:ea typeface="+mn-ea"/>
                <a:cs typeface="+mn-cs"/>
              </a:rPr>
              <a:t>L</a:t>
            </a:r>
            <a:r>
              <a:rPr lang="zh-CN" altLang="zh-CN" sz="1200" kern="1200" dirty="0" smtClean="0">
                <a:solidFill>
                  <a:schemeClr val="tx1"/>
                </a:solidFill>
                <a:effectLst/>
                <a:latin typeface="+mn-lt"/>
                <a:ea typeface="+mn-ea"/>
                <a:cs typeface="+mn-cs"/>
              </a:rPr>
              <a:t>倍，但是信号的幅度貌似不是成比例的了。这可以从随机信号的频谱分析。</a:t>
            </a:r>
          </a:p>
          <a:p>
            <a:r>
              <a:rPr lang="en-US" altLang="zh-CN" sz="1200" kern="1200" dirty="0" smtClean="0">
                <a:solidFill>
                  <a:schemeClr val="tx1"/>
                </a:solidFill>
                <a:effectLst/>
                <a:latin typeface="+mn-lt"/>
                <a:ea typeface="+mn-ea"/>
                <a:cs typeface="+mn-cs"/>
              </a:rPr>
              <a:t>2</a:t>
            </a:r>
            <a:r>
              <a:rPr lang="zh-CN" altLang="zh-CN" sz="1200" kern="1200" dirty="0" smtClean="0">
                <a:solidFill>
                  <a:schemeClr val="tx1"/>
                </a:solidFill>
                <a:effectLst/>
                <a:latin typeface="+mn-lt"/>
                <a:ea typeface="+mn-ea"/>
                <a:cs typeface="+mn-cs"/>
              </a:rPr>
              <a:t>、可以看出，正如书上所述，这里相当于是频谱乘了一个辛克函数，导致了很大的“频率选择性衰落”，频谱和原始信号的已经不成正比了。</a:t>
            </a:r>
          </a:p>
          <a:p>
            <a:r>
              <a:rPr lang="en-US" altLang="zh-CN" sz="1200" kern="1200" dirty="0" smtClean="0">
                <a:solidFill>
                  <a:schemeClr val="tx1"/>
                </a:solidFill>
                <a:effectLst/>
                <a:latin typeface="+mn-lt"/>
                <a:ea typeface="+mn-ea"/>
                <a:cs typeface="+mn-cs"/>
              </a:rPr>
              <a:t>3</a:t>
            </a:r>
            <a:r>
              <a:rPr lang="zh-CN" altLang="zh-CN" sz="1200" kern="1200" dirty="0" smtClean="0">
                <a:solidFill>
                  <a:schemeClr val="tx1"/>
                </a:solidFill>
                <a:effectLst/>
                <a:latin typeface="+mn-lt"/>
                <a:ea typeface="+mn-ea"/>
                <a:cs typeface="+mn-cs"/>
              </a:rPr>
              <a:t>、将其归一化以后对比查看可以看出来即便是我们所关注的低频范围内，也存在频谱失真，虽然不大但是相对补</a:t>
            </a:r>
            <a:r>
              <a:rPr lang="en-US" altLang="zh-CN" sz="1200" kern="1200" dirty="0" smtClean="0">
                <a:solidFill>
                  <a:schemeClr val="tx1"/>
                </a:solidFill>
                <a:effectLst/>
                <a:latin typeface="+mn-lt"/>
                <a:ea typeface="+mn-ea"/>
                <a:cs typeface="+mn-cs"/>
              </a:rPr>
              <a:t>0</a:t>
            </a:r>
            <a:r>
              <a:rPr lang="zh-CN" altLang="zh-CN" sz="1200" kern="1200" dirty="0" smtClean="0">
                <a:solidFill>
                  <a:schemeClr val="tx1"/>
                </a:solidFill>
                <a:effectLst/>
                <a:latin typeface="+mn-lt"/>
                <a:ea typeface="+mn-ea"/>
                <a:cs typeface="+mn-cs"/>
              </a:rPr>
              <a:t>的方法而言确实差很多了。</a:t>
            </a:r>
          </a:p>
          <a:p>
            <a:r>
              <a:rPr lang="zh-CN" altLang="zh-CN" sz="1200" kern="1200" dirty="0" smtClean="0">
                <a:solidFill>
                  <a:schemeClr val="tx1"/>
                </a:solidFill>
                <a:effectLst/>
                <a:latin typeface="+mn-lt"/>
                <a:ea typeface="+mn-ea"/>
                <a:cs typeface="+mn-cs"/>
              </a:rPr>
              <a:t>注：如果有兴趣的话也可以研究一下其它的比如线性插值带来的频谱变化。另外这里的升采样结果和原始信号也存在差异是因为很坐标有一点错位。</a:t>
            </a:r>
            <a:endParaRPr lang="en-US" altLang="zh-CN" dirty="0" smtClean="0"/>
          </a:p>
        </p:txBody>
      </p:sp>
      <p:sp>
        <p:nvSpPr>
          <p:cNvPr id="4" name="灯片编号占位符 3"/>
          <p:cNvSpPr>
            <a:spLocks noGrp="1"/>
          </p:cNvSpPr>
          <p:nvPr>
            <p:ph type="sldNum" sz="quarter" idx="10"/>
          </p:nvPr>
        </p:nvSpPr>
        <p:spPr/>
        <p:txBody>
          <a:bodyPr/>
          <a:lstStyle/>
          <a:p>
            <a:fld id="{C7BE7841-C9DC-411E-A1BE-4712824D10C4}" type="slidenum">
              <a:rPr lang="zh-CN" altLang="en-US" smtClean="0"/>
              <a:t>7</a:t>
            </a:fld>
            <a:endParaRPr lang="zh-CN" altLang="en-US"/>
          </a:p>
        </p:txBody>
      </p:sp>
    </p:spTree>
    <p:extLst>
      <p:ext uri="{BB962C8B-B14F-4D97-AF65-F5344CB8AC3E}">
        <p14:creationId xmlns:p14="http://schemas.microsoft.com/office/powerpoint/2010/main" val="12336541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smtClean="0">
                <a:solidFill>
                  <a:schemeClr val="tx1"/>
                </a:solidFill>
                <a:effectLst/>
                <a:latin typeface="+mn-lt"/>
                <a:ea typeface="+mn-ea"/>
                <a:cs typeface="+mn-cs"/>
              </a:rPr>
              <a:t>前面介绍了整数倍抽取和插值，如果使用采样率变换倍数非整数的话怎么实现呢？就是上采样再下采样，滤波器在中间可以直接缩减为一个滤波器实现，但是在实现过程中就会发现以下问题（</a:t>
            </a:r>
            <a:r>
              <a:rPr lang="en-US" altLang="zh-CN" sz="1200" kern="1200" dirty="0" smtClean="0">
                <a:solidFill>
                  <a:schemeClr val="tx1"/>
                </a:solidFill>
                <a:effectLst/>
                <a:latin typeface="+mn-lt"/>
                <a:ea typeface="+mn-ea"/>
                <a:cs typeface="+mn-cs"/>
              </a:rPr>
              <a:t>H</a:t>
            </a:r>
            <a:r>
              <a:rPr lang="zh-CN" altLang="en-US" sz="1200" kern="1200" dirty="0" smtClean="0">
                <a:solidFill>
                  <a:schemeClr val="tx1"/>
                </a:solidFill>
                <a:effectLst/>
                <a:latin typeface="+mn-lt"/>
                <a:ea typeface="+mn-ea"/>
                <a:cs typeface="+mn-cs"/>
              </a:rPr>
              <a:t>右移依次累加）：</a:t>
            </a:r>
            <a:endParaRPr lang="en-US" altLang="zh-CN" sz="1200" kern="1200" dirty="0" smtClean="0">
              <a:solidFill>
                <a:schemeClr val="tx1"/>
              </a:solidFill>
              <a:effectLst/>
              <a:latin typeface="+mn-lt"/>
              <a:ea typeface="+mn-ea"/>
              <a:cs typeface="+mn-cs"/>
            </a:endParaRPr>
          </a:p>
          <a:p>
            <a:r>
              <a:rPr lang="en-US" altLang="zh-CN" sz="1200" kern="1200" dirty="0" smtClean="0">
                <a:solidFill>
                  <a:schemeClr val="tx1"/>
                </a:solidFill>
                <a:effectLst/>
                <a:latin typeface="+mn-lt"/>
                <a:ea typeface="+mn-ea"/>
                <a:cs typeface="+mn-cs"/>
              </a:rPr>
              <a:t>1</a:t>
            </a:r>
            <a:r>
              <a:rPr lang="zh-CN" altLang="zh-CN" sz="1200" kern="1200" dirty="0" smtClean="0">
                <a:solidFill>
                  <a:schemeClr val="tx1"/>
                </a:solidFill>
                <a:effectLst/>
                <a:latin typeface="+mn-lt"/>
                <a:ea typeface="+mn-ea"/>
                <a:cs typeface="+mn-cs"/>
              </a:rPr>
              <a:t>、在插值滤波的时候由于输入采样率比较低，补充了很多</a:t>
            </a:r>
            <a:r>
              <a:rPr lang="en-US" altLang="zh-CN" sz="1200" kern="1200" dirty="0" smtClean="0">
                <a:solidFill>
                  <a:schemeClr val="tx1"/>
                </a:solidFill>
                <a:effectLst/>
                <a:latin typeface="+mn-lt"/>
                <a:ea typeface="+mn-ea"/>
                <a:cs typeface="+mn-cs"/>
              </a:rPr>
              <a:t>0</a:t>
            </a:r>
            <a:r>
              <a:rPr lang="zh-CN" altLang="zh-CN" sz="1200" kern="1200" dirty="0" smtClean="0">
                <a:solidFill>
                  <a:schemeClr val="tx1"/>
                </a:solidFill>
                <a:effectLst/>
                <a:latin typeface="+mn-lt"/>
                <a:ea typeface="+mn-ea"/>
                <a:cs typeface="+mn-cs"/>
              </a:rPr>
              <a:t>，这些</a:t>
            </a:r>
            <a:r>
              <a:rPr lang="en-US" altLang="zh-CN" sz="1200" kern="1200" dirty="0" smtClean="0">
                <a:solidFill>
                  <a:schemeClr val="tx1"/>
                </a:solidFill>
                <a:effectLst/>
                <a:latin typeface="+mn-lt"/>
                <a:ea typeface="+mn-ea"/>
                <a:cs typeface="+mn-cs"/>
              </a:rPr>
              <a:t>0</a:t>
            </a:r>
            <a:r>
              <a:rPr lang="zh-CN" altLang="zh-CN" sz="1200" kern="1200" dirty="0" smtClean="0">
                <a:solidFill>
                  <a:schemeClr val="tx1"/>
                </a:solidFill>
                <a:effectLst/>
                <a:latin typeface="+mn-lt"/>
                <a:ea typeface="+mn-ea"/>
                <a:cs typeface="+mn-cs"/>
              </a:rPr>
              <a:t>的位置根本没有必要计算乘法和累加。</a:t>
            </a:r>
            <a:endParaRPr lang="en-US" altLang="zh-CN" sz="1200" kern="1200" dirty="0" smtClean="0">
              <a:solidFill>
                <a:schemeClr val="tx1"/>
              </a:solidFill>
              <a:effectLst/>
              <a:latin typeface="+mn-lt"/>
              <a:ea typeface="+mn-ea"/>
              <a:cs typeface="+mn-cs"/>
            </a:endParaRPr>
          </a:p>
          <a:p>
            <a:r>
              <a:rPr lang="en-US" altLang="zh-CN" sz="1200" kern="1200" dirty="0" smtClean="0">
                <a:solidFill>
                  <a:schemeClr val="tx1"/>
                </a:solidFill>
                <a:effectLst/>
                <a:latin typeface="+mn-lt"/>
                <a:ea typeface="+mn-ea"/>
                <a:cs typeface="+mn-cs"/>
              </a:rPr>
              <a:t>2</a:t>
            </a:r>
            <a:r>
              <a:rPr lang="zh-CN" altLang="en-US" sz="1200"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升采样后采样率高了很多，在这个采样率下实现了滤波，计算了M 个点只取了1个值，有</a:t>
            </a:r>
            <a:r>
              <a:rPr lang="en-US" altLang="zh-CN" sz="1200" kern="1200" dirty="0" smtClean="0">
                <a:solidFill>
                  <a:schemeClr val="tx1"/>
                </a:solidFill>
                <a:effectLst/>
                <a:latin typeface="+mn-lt"/>
                <a:ea typeface="+mn-ea"/>
                <a:cs typeface="+mn-cs"/>
              </a:rPr>
              <a:t>M-1</a:t>
            </a:r>
            <a:r>
              <a:rPr lang="zh-CN" altLang="zh-CN" sz="1200" kern="1200" dirty="0" smtClean="0">
                <a:solidFill>
                  <a:schemeClr val="tx1"/>
                </a:solidFill>
                <a:effectLst/>
                <a:latin typeface="+mn-lt"/>
                <a:ea typeface="+mn-ea"/>
                <a:cs typeface="+mn-cs"/>
              </a:rPr>
              <a:t>个点都是多余计算的！</a:t>
            </a:r>
            <a:endParaRPr lang="en-US" altLang="zh-CN" sz="1200" kern="1200" dirty="0" smtClean="0">
              <a:solidFill>
                <a:schemeClr val="tx1"/>
              </a:solidFill>
              <a:effectLst/>
              <a:latin typeface="+mn-lt"/>
              <a:ea typeface="+mn-ea"/>
              <a:cs typeface="+mn-cs"/>
            </a:endParaRPr>
          </a:p>
          <a:p>
            <a:r>
              <a:rPr lang="zh-CN" altLang="zh-CN" sz="1200" kern="1200" dirty="0" smtClean="0">
                <a:solidFill>
                  <a:schemeClr val="tx1"/>
                </a:solidFill>
                <a:effectLst/>
                <a:latin typeface="+mn-lt"/>
                <a:ea typeface="+mn-ea"/>
                <a:cs typeface="+mn-cs"/>
              </a:rPr>
              <a:t>因此我们可以充分利用</a:t>
            </a:r>
            <a:r>
              <a:rPr lang="zh-CN" altLang="en-US" sz="1200" kern="1200" dirty="0" smtClean="0">
                <a:solidFill>
                  <a:schemeClr val="tx1"/>
                </a:solidFill>
                <a:effectLst/>
                <a:latin typeface="+mn-lt"/>
                <a:ea typeface="+mn-ea"/>
                <a:cs typeface="+mn-cs"/>
              </a:rPr>
              <a:t>这些问题</a:t>
            </a:r>
            <a:r>
              <a:rPr lang="zh-CN" altLang="zh-CN" sz="1200" kern="1200" dirty="0" smtClean="0">
                <a:solidFill>
                  <a:schemeClr val="tx1"/>
                </a:solidFill>
                <a:effectLst/>
                <a:latin typeface="+mn-lt"/>
                <a:ea typeface="+mn-ea"/>
                <a:cs typeface="+mn-cs"/>
              </a:rPr>
              <a:t>出发，</a:t>
            </a:r>
            <a:r>
              <a:rPr lang="zh-CN" altLang="en-US" sz="1200" kern="1200" dirty="0" smtClean="0">
                <a:solidFill>
                  <a:schemeClr val="tx1"/>
                </a:solidFill>
                <a:effectLst/>
                <a:latin typeface="+mn-lt"/>
                <a:ea typeface="+mn-ea"/>
                <a:cs typeface="+mn-cs"/>
              </a:rPr>
              <a:t>尝试减少计算量</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因此</a:t>
            </a:r>
            <a:r>
              <a:rPr lang="zh-CN" altLang="zh-CN" sz="1200" kern="1200" dirty="0" smtClean="0">
                <a:solidFill>
                  <a:schemeClr val="tx1"/>
                </a:solidFill>
                <a:effectLst/>
                <a:latin typeface="+mn-lt"/>
                <a:ea typeface="+mn-ea"/>
                <a:cs typeface="+mn-cs"/>
              </a:rPr>
              <a:t>其意义主要就是减少计算量</a:t>
            </a:r>
            <a:r>
              <a:rPr lang="zh-CN" altLang="en-US" sz="1200" kern="1200" dirty="0" smtClean="0">
                <a:solidFill>
                  <a:schemeClr val="tx1"/>
                </a:solidFill>
                <a:effectLst/>
                <a:latin typeface="+mn-lt"/>
                <a:ea typeface="+mn-ea"/>
                <a:cs typeface="+mn-cs"/>
              </a:rPr>
              <a:t>。这当然就涉及到一堆很枯燥的推导</a:t>
            </a:r>
            <a:r>
              <a:rPr lang="en-US" altLang="zh-CN" sz="1200" kern="1200" dirty="0" smtClean="0">
                <a:solidFill>
                  <a:schemeClr val="tx1"/>
                </a:solidFill>
                <a:effectLst/>
                <a:latin typeface="+mn-lt"/>
                <a:ea typeface="+mn-ea"/>
                <a:cs typeface="+mn-cs"/>
              </a:rPr>
              <a:t>……</a:t>
            </a:r>
            <a:endParaRPr lang="zh-CN" altLang="en-US" dirty="0"/>
          </a:p>
        </p:txBody>
      </p:sp>
      <p:sp>
        <p:nvSpPr>
          <p:cNvPr id="4" name="灯片编号占位符 3"/>
          <p:cNvSpPr>
            <a:spLocks noGrp="1"/>
          </p:cNvSpPr>
          <p:nvPr>
            <p:ph type="sldNum" sz="quarter" idx="10"/>
          </p:nvPr>
        </p:nvSpPr>
        <p:spPr/>
        <p:txBody>
          <a:bodyPr/>
          <a:lstStyle/>
          <a:p>
            <a:fld id="{C7BE7841-C9DC-411E-A1BE-4712824D10C4}" type="slidenum">
              <a:rPr lang="zh-CN" altLang="en-US" smtClean="0"/>
              <a:t>8</a:t>
            </a:fld>
            <a:endParaRPr lang="zh-CN" altLang="en-US"/>
          </a:p>
        </p:txBody>
      </p:sp>
    </p:spTree>
    <p:extLst>
      <p:ext uri="{BB962C8B-B14F-4D97-AF65-F5344CB8AC3E}">
        <p14:creationId xmlns:p14="http://schemas.microsoft.com/office/powerpoint/2010/main" val="4148476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总之前面的烦恼是：升降采样时滤波都在高采样率下进行，冗余计算量太多！那我们怎么减少计算量呢？也不能随便把滤波器位置切换啊。</a:t>
            </a:r>
            <a:endParaRPr lang="en-US" altLang="zh-CN" dirty="0" smtClean="0"/>
          </a:p>
          <a:p>
            <a:r>
              <a:rPr lang="zh-CN" altLang="en-US" dirty="0" smtClean="0"/>
              <a:t>经过学者们的推导，得出了如下公式！根据前一个公式可以得到这样的多相实现结构，将其应用于抽取器得到右图的结构，可见滤波放到了降采样之后，整体的计算时延也减少了，但是各相依然还是普通的滤波器结构。</a:t>
            </a:r>
            <a:endParaRPr lang="en-US" altLang="zh-CN" dirty="0" smtClean="0"/>
          </a:p>
          <a:p>
            <a:r>
              <a:rPr lang="zh-CN" altLang="en-US" dirty="0" smtClean="0"/>
              <a:t>根据后一个等式又可以得到这样的结构，将其应用于插值器就是这样的，可见滤波放到了升采样之前！</a:t>
            </a:r>
            <a:endParaRPr lang="en-US" altLang="zh-CN" dirty="0" smtClean="0"/>
          </a:p>
          <a:p>
            <a:r>
              <a:rPr lang="zh-CN" altLang="en-US" dirty="0" smtClean="0"/>
              <a:t>这样就实现了将滤波器放到低采样率下进行了！！</a:t>
            </a:r>
            <a:endParaRPr lang="zh-CN" altLang="en-US" dirty="0"/>
          </a:p>
        </p:txBody>
      </p:sp>
      <p:sp>
        <p:nvSpPr>
          <p:cNvPr id="4" name="灯片编号占位符 3"/>
          <p:cNvSpPr>
            <a:spLocks noGrp="1"/>
          </p:cNvSpPr>
          <p:nvPr>
            <p:ph type="sldNum" sz="quarter" idx="10"/>
          </p:nvPr>
        </p:nvSpPr>
        <p:spPr/>
        <p:txBody>
          <a:bodyPr/>
          <a:lstStyle/>
          <a:p>
            <a:fld id="{C7BE7841-C9DC-411E-A1BE-4712824D10C4}" type="slidenum">
              <a:rPr lang="zh-CN" altLang="en-US" smtClean="0"/>
              <a:t>9</a:t>
            </a:fld>
            <a:endParaRPr lang="zh-CN" altLang="en-US"/>
          </a:p>
        </p:txBody>
      </p:sp>
    </p:spTree>
    <p:extLst>
      <p:ext uri="{BB962C8B-B14F-4D97-AF65-F5344CB8AC3E}">
        <p14:creationId xmlns:p14="http://schemas.microsoft.com/office/powerpoint/2010/main" val="8141256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en-US" dirty="0"/>
          </a:p>
        </p:txBody>
      </p:sp>
      <p:sp>
        <p:nvSpPr>
          <p:cNvPr id="4" name="Date Placeholder 3"/>
          <p:cNvSpPr>
            <a:spLocks noGrp="1"/>
          </p:cNvSpPr>
          <p:nvPr>
            <p:ph type="dt" sz="half" idx="10"/>
          </p:nvPr>
        </p:nvSpPr>
        <p:spPr/>
        <p:txBody>
          <a:bodyPr/>
          <a:lstStyle/>
          <a:p>
            <a:fld id="{FF850F2A-E119-4A2E-805C-0D369C47D046}" type="datetimeFigureOut">
              <a:rPr lang="zh-CN" altLang="en-US" smtClean="0"/>
              <a:t>2016/5/28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12DA1016-DE3E-493F-B563-39B5D913A73E}" type="slidenum">
              <a:rPr lang="zh-CN" altLang="en-US" smtClean="0"/>
              <a:t>‹#›</a:t>
            </a:fld>
            <a:endParaRPr lang="zh-CN" altLang="en-US"/>
          </a:p>
        </p:txBody>
      </p:sp>
    </p:spTree>
    <p:extLst>
      <p:ext uri="{BB962C8B-B14F-4D97-AF65-F5344CB8AC3E}">
        <p14:creationId xmlns:p14="http://schemas.microsoft.com/office/powerpoint/2010/main" val="27775593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FF850F2A-E119-4A2E-805C-0D369C47D046}" type="datetimeFigureOut">
              <a:rPr lang="zh-CN" altLang="en-US" smtClean="0"/>
              <a:t>2016/5/28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12DA1016-DE3E-493F-B563-39B5D913A73E}" type="slidenum">
              <a:rPr lang="zh-CN" altLang="en-US" smtClean="0"/>
              <a:t>‹#›</a:t>
            </a:fld>
            <a:endParaRPr lang="zh-CN" altLang="en-US"/>
          </a:p>
        </p:txBody>
      </p:sp>
    </p:spTree>
    <p:extLst>
      <p:ext uri="{BB962C8B-B14F-4D97-AF65-F5344CB8AC3E}">
        <p14:creationId xmlns:p14="http://schemas.microsoft.com/office/powerpoint/2010/main" val="27895611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FF850F2A-E119-4A2E-805C-0D369C47D046}" type="datetimeFigureOut">
              <a:rPr lang="zh-CN" altLang="en-US" smtClean="0"/>
              <a:t>2016/5/28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12DA1016-DE3E-493F-B563-39B5D913A73E}" type="slidenum">
              <a:rPr lang="zh-CN" altLang="en-US" smtClean="0"/>
              <a:t>‹#›</a:t>
            </a:fld>
            <a:endParaRPr lang="zh-CN" altLang="en-US"/>
          </a:p>
        </p:txBody>
      </p:sp>
    </p:spTree>
    <p:extLst>
      <p:ext uri="{BB962C8B-B14F-4D97-AF65-F5344CB8AC3E}">
        <p14:creationId xmlns:p14="http://schemas.microsoft.com/office/powerpoint/2010/main" val="16728979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FF850F2A-E119-4A2E-805C-0D369C47D046}" type="datetimeFigureOut">
              <a:rPr lang="zh-CN" altLang="en-US" smtClean="0"/>
              <a:t>2016/5/28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12DA1016-DE3E-493F-B563-39B5D913A73E}" type="slidenum">
              <a:rPr lang="zh-CN" altLang="en-US" smtClean="0"/>
              <a:t>‹#›</a:t>
            </a:fld>
            <a:endParaRPr lang="zh-CN" altLang="en-US"/>
          </a:p>
        </p:txBody>
      </p:sp>
    </p:spTree>
    <p:extLst>
      <p:ext uri="{BB962C8B-B14F-4D97-AF65-F5344CB8AC3E}">
        <p14:creationId xmlns:p14="http://schemas.microsoft.com/office/powerpoint/2010/main" val="30143833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FF850F2A-E119-4A2E-805C-0D369C47D046}" type="datetimeFigureOut">
              <a:rPr lang="zh-CN" altLang="en-US" smtClean="0"/>
              <a:t>2016/5/28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12DA1016-DE3E-493F-B563-39B5D913A73E}" type="slidenum">
              <a:rPr lang="zh-CN" altLang="en-US" smtClean="0"/>
              <a:t>‹#›</a:t>
            </a:fld>
            <a:endParaRPr lang="zh-CN" altLang="en-US"/>
          </a:p>
        </p:txBody>
      </p:sp>
    </p:spTree>
    <p:extLst>
      <p:ext uri="{BB962C8B-B14F-4D97-AF65-F5344CB8AC3E}">
        <p14:creationId xmlns:p14="http://schemas.microsoft.com/office/powerpoint/2010/main" val="41999162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FF850F2A-E119-4A2E-805C-0D369C47D046}" type="datetimeFigureOut">
              <a:rPr lang="zh-CN" altLang="en-US" smtClean="0"/>
              <a:t>2016/5/28</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12DA1016-DE3E-493F-B563-39B5D913A73E}" type="slidenum">
              <a:rPr lang="zh-CN" altLang="en-US" smtClean="0"/>
              <a:t>‹#›</a:t>
            </a:fld>
            <a:endParaRPr lang="zh-CN" altLang="en-US"/>
          </a:p>
        </p:txBody>
      </p:sp>
    </p:spTree>
    <p:extLst>
      <p:ext uri="{BB962C8B-B14F-4D97-AF65-F5344CB8AC3E}">
        <p14:creationId xmlns:p14="http://schemas.microsoft.com/office/powerpoint/2010/main" val="22224414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Content Placeholder 3"/>
          <p:cNvSpPr>
            <a:spLocks noGrp="1"/>
          </p:cNvSpPr>
          <p:nvPr>
            <p:ph sz="half" idx="2"/>
          </p:nvPr>
        </p:nvSpPr>
        <p:spPr>
          <a:xfrm>
            <a:off x="629842" y="2505075"/>
            <a:ext cx="3868340"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Content Placeholder 5"/>
          <p:cNvSpPr>
            <a:spLocks noGrp="1"/>
          </p:cNvSpPr>
          <p:nvPr>
            <p:ph sz="quarter" idx="4"/>
          </p:nvPr>
        </p:nvSpPr>
        <p:spPr>
          <a:xfrm>
            <a:off x="4629150" y="2505075"/>
            <a:ext cx="3887391"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FF850F2A-E119-4A2E-805C-0D369C47D046}" type="datetimeFigureOut">
              <a:rPr lang="zh-CN" altLang="en-US" smtClean="0"/>
              <a:t>2016/5/28</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12DA1016-DE3E-493F-B563-39B5D913A73E}" type="slidenum">
              <a:rPr lang="zh-CN" altLang="en-US" smtClean="0"/>
              <a:t>‹#›</a:t>
            </a:fld>
            <a:endParaRPr lang="zh-CN" altLang="en-US"/>
          </a:p>
        </p:txBody>
      </p:sp>
    </p:spTree>
    <p:extLst>
      <p:ext uri="{BB962C8B-B14F-4D97-AF65-F5344CB8AC3E}">
        <p14:creationId xmlns:p14="http://schemas.microsoft.com/office/powerpoint/2010/main" val="13077489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fld id="{FF850F2A-E119-4A2E-805C-0D369C47D046}" type="datetimeFigureOut">
              <a:rPr lang="zh-CN" altLang="en-US" smtClean="0"/>
              <a:t>2016/5/28</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12DA1016-DE3E-493F-B563-39B5D913A73E}" type="slidenum">
              <a:rPr lang="zh-CN" altLang="en-US" smtClean="0"/>
              <a:t>‹#›</a:t>
            </a:fld>
            <a:endParaRPr lang="zh-CN" altLang="en-US"/>
          </a:p>
        </p:txBody>
      </p:sp>
    </p:spTree>
    <p:extLst>
      <p:ext uri="{BB962C8B-B14F-4D97-AF65-F5344CB8AC3E}">
        <p14:creationId xmlns:p14="http://schemas.microsoft.com/office/powerpoint/2010/main" val="41248393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F850F2A-E119-4A2E-805C-0D369C47D046}" type="datetimeFigureOut">
              <a:rPr lang="zh-CN" altLang="en-US" smtClean="0"/>
              <a:t>2016/5/28</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12DA1016-DE3E-493F-B563-39B5D913A73E}" type="slidenum">
              <a:rPr lang="zh-CN" altLang="en-US" smtClean="0"/>
              <a:t>‹#›</a:t>
            </a:fld>
            <a:endParaRPr lang="zh-CN" altLang="en-US"/>
          </a:p>
        </p:txBody>
      </p:sp>
    </p:spTree>
    <p:extLst>
      <p:ext uri="{BB962C8B-B14F-4D97-AF65-F5344CB8AC3E}">
        <p14:creationId xmlns:p14="http://schemas.microsoft.com/office/powerpoint/2010/main" val="14312551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smtClean="0"/>
              <a:t>单击此处编辑母版标题样式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FF850F2A-E119-4A2E-805C-0D369C47D046}" type="datetimeFigureOut">
              <a:rPr lang="zh-CN" altLang="en-US" smtClean="0"/>
              <a:t>2016/5/28</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12DA1016-DE3E-493F-B563-39B5D913A73E}" type="slidenum">
              <a:rPr lang="zh-CN" altLang="en-US" smtClean="0"/>
              <a:t>‹#›</a:t>
            </a:fld>
            <a:endParaRPr lang="zh-CN" altLang="en-US"/>
          </a:p>
        </p:txBody>
      </p:sp>
    </p:spTree>
    <p:extLst>
      <p:ext uri="{BB962C8B-B14F-4D97-AF65-F5344CB8AC3E}">
        <p14:creationId xmlns:p14="http://schemas.microsoft.com/office/powerpoint/2010/main" val="25993666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FF850F2A-E119-4A2E-805C-0D369C47D046}" type="datetimeFigureOut">
              <a:rPr lang="zh-CN" altLang="en-US" smtClean="0"/>
              <a:t>2016/5/28</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12DA1016-DE3E-493F-B563-39B5D913A73E}" type="slidenum">
              <a:rPr lang="zh-CN" altLang="en-US" smtClean="0"/>
              <a:t>‹#›</a:t>
            </a:fld>
            <a:endParaRPr lang="zh-CN" altLang="en-US"/>
          </a:p>
        </p:txBody>
      </p:sp>
    </p:spTree>
    <p:extLst>
      <p:ext uri="{BB962C8B-B14F-4D97-AF65-F5344CB8AC3E}">
        <p14:creationId xmlns:p14="http://schemas.microsoft.com/office/powerpoint/2010/main" val="12808368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F850F2A-E119-4A2E-805C-0D369C47D046}" type="datetimeFigureOut">
              <a:rPr lang="zh-CN" altLang="en-US" smtClean="0"/>
              <a:t>2016/5/28</a:t>
            </a:fld>
            <a:endParaRPr lang="zh-CN"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2DA1016-DE3E-493F-B563-39B5D913A73E}" type="slidenum">
              <a:rPr lang="zh-CN" altLang="en-US" smtClean="0"/>
              <a:t>‹#›</a:t>
            </a:fld>
            <a:endParaRPr lang="zh-CN" altLang="en-US"/>
          </a:p>
        </p:txBody>
      </p:sp>
    </p:spTree>
    <p:extLst>
      <p:ext uri="{BB962C8B-B14F-4D97-AF65-F5344CB8AC3E}">
        <p14:creationId xmlns:p14="http://schemas.microsoft.com/office/powerpoint/2010/main" val="401979533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2.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37.emf"/><Relationship Id="rId5" Type="http://schemas.openxmlformats.org/officeDocument/2006/relationships/image" Target="../media/image36.emf"/><Relationship Id="rId4" Type="http://schemas.openxmlformats.org/officeDocument/2006/relationships/image" Target="../media/image35.emf"/></Relationships>
</file>

<file path=ppt/slides/_rels/slide1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1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15.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43.emf"/></Relationships>
</file>

<file path=ppt/slides/_rels/slide16.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45.emf"/></Relationships>
</file>

<file path=ppt/slides/_rels/slide17.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47.emf"/></Relationships>
</file>

<file path=ppt/slides/_rels/slide18.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49.emf"/></Relationships>
</file>

<file path=ppt/slides/_rels/slide1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image" Target="../media/image52.png"/><Relationship Id="rId4" Type="http://schemas.openxmlformats.org/officeDocument/2006/relationships/image" Target="../media/image5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56.png"/><Relationship Id="rId11" Type="http://schemas.openxmlformats.org/officeDocument/2006/relationships/image" Target="../media/image61.png"/><Relationship Id="rId5" Type="http://schemas.openxmlformats.org/officeDocument/2006/relationships/image" Target="../media/image55.png"/><Relationship Id="rId10" Type="http://schemas.openxmlformats.org/officeDocument/2006/relationships/image" Target="../media/image60.png"/><Relationship Id="rId4" Type="http://schemas.openxmlformats.org/officeDocument/2006/relationships/image" Target="../media/image54.png"/><Relationship Id="rId9" Type="http://schemas.openxmlformats.org/officeDocument/2006/relationships/image" Target="../media/image59.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oleObject" Target="../embeddings/oleObject5.bin"/><Relationship Id="rId18" Type="http://schemas.openxmlformats.org/officeDocument/2006/relationships/image" Target="../media/image8.wmf"/><Relationship Id="rId3" Type="http://schemas.openxmlformats.org/officeDocument/2006/relationships/notesSlide" Target="../notesSlides/notesSlide3.xml"/><Relationship Id="rId21" Type="http://schemas.openxmlformats.org/officeDocument/2006/relationships/oleObject" Target="../embeddings/oleObject9.bin"/><Relationship Id="rId7" Type="http://schemas.openxmlformats.org/officeDocument/2006/relationships/image" Target="../media/image3.wmf"/><Relationship Id="rId12" Type="http://schemas.openxmlformats.org/officeDocument/2006/relationships/image" Target="../media/image5.wmf"/><Relationship Id="rId17" Type="http://schemas.openxmlformats.org/officeDocument/2006/relationships/oleObject" Target="../embeddings/oleObject7.bin"/><Relationship Id="rId2" Type="http://schemas.openxmlformats.org/officeDocument/2006/relationships/slideLayout" Target="../slideLayouts/slideLayout7.xml"/><Relationship Id="rId16" Type="http://schemas.openxmlformats.org/officeDocument/2006/relationships/image" Target="../media/image7.wmf"/><Relationship Id="rId20" Type="http://schemas.openxmlformats.org/officeDocument/2006/relationships/image" Target="../media/image9.wmf"/><Relationship Id="rId1" Type="http://schemas.openxmlformats.org/officeDocument/2006/relationships/vmlDrawing" Target="../drawings/vmlDrawing1.vml"/><Relationship Id="rId6" Type="http://schemas.openxmlformats.org/officeDocument/2006/relationships/oleObject" Target="../embeddings/oleObject2.bin"/><Relationship Id="rId11" Type="http://schemas.openxmlformats.org/officeDocument/2006/relationships/oleObject" Target="../embeddings/oleObject4.bin"/><Relationship Id="rId5" Type="http://schemas.openxmlformats.org/officeDocument/2006/relationships/image" Target="../media/image2.wmf"/><Relationship Id="rId15" Type="http://schemas.openxmlformats.org/officeDocument/2006/relationships/oleObject" Target="../embeddings/oleObject6.bin"/><Relationship Id="rId10" Type="http://schemas.openxmlformats.org/officeDocument/2006/relationships/image" Target="../media/image4.wmf"/><Relationship Id="rId19" Type="http://schemas.openxmlformats.org/officeDocument/2006/relationships/oleObject" Target="../embeddings/oleObject8.bin"/><Relationship Id="rId4" Type="http://schemas.openxmlformats.org/officeDocument/2006/relationships/oleObject" Target="../embeddings/oleObject1.bin"/><Relationship Id="rId9" Type="http://schemas.openxmlformats.org/officeDocument/2006/relationships/oleObject" Target="../embeddings/oleObject3.bin"/><Relationship Id="rId14" Type="http://schemas.openxmlformats.org/officeDocument/2006/relationships/image" Target="../media/image6.wmf"/><Relationship Id="rId22" Type="http://schemas.openxmlformats.org/officeDocument/2006/relationships/image" Target="../media/image10.wmf"/></Relationships>
</file>

<file path=ppt/slides/_rels/slide4.xml.rels><?xml version="1.0" encoding="UTF-8" standalone="yes"?>
<Relationships xmlns="http://schemas.openxmlformats.org/package/2006/relationships"><Relationship Id="rId8" Type="http://schemas.openxmlformats.org/officeDocument/2006/relationships/oleObject" Target="../embeddings/oleObject11.bin"/><Relationship Id="rId3" Type="http://schemas.openxmlformats.org/officeDocument/2006/relationships/notesSlide" Target="../notesSlides/notesSlide4.xml"/><Relationship Id="rId7" Type="http://schemas.openxmlformats.org/officeDocument/2006/relationships/image" Target="../media/image7.wmf"/><Relationship Id="rId2" Type="http://schemas.openxmlformats.org/officeDocument/2006/relationships/slideLayout" Target="../slideLayouts/slideLayout7.xml"/><Relationship Id="rId1" Type="http://schemas.openxmlformats.org/officeDocument/2006/relationships/vmlDrawing" Target="../drawings/vmlDrawing2.vml"/><Relationship Id="rId6" Type="http://schemas.openxmlformats.org/officeDocument/2006/relationships/oleObject" Target="../embeddings/oleObject10.bin"/><Relationship Id="rId11" Type="http://schemas.openxmlformats.org/officeDocument/2006/relationships/image" Target="../media/image15.png"/><Relationship Id="rId5" Type="http://schemas.openxmlformats.org/officeDocument/2006/relationships/image" Target="../media/image13.png"/><Relationship Id="rId10" Type="http://schemas.openxmlformats.org/officeDocument/2006/relationships/image" Target="../media/image14.png"/><Relationship Id="rId4" Type="http://schemas.openxmlformats.org/officeDocument/2006/relationships/image" Target="../media/image12.png"/><Relationship Id="rId9" Type="http://schemas.openxmlformats.org/officeDocument/2006/relationships/image" Target="../media/image10.wmf"/></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19.emf"/><Relationship Id="rId4" Type="http://schemas.openxmlformats.org/officeDocument/2006/relationships/image" Target="../media/image18.emf"/></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8" Type="http://schemas.openxmlformats.org/officeDocument/2006/relationships/oleObject" Target="../embeddings/oleObject14.bin"/><Relationship Id="rId13" Type="http://schemas.openxmlformats.org/officeDocument/2006/relationships/image" Target="../media/image27.png"/><Relationship Id="rId3" Type="http://schemas.openxmlformats.org/officeDocument/2006/relationships/notesSlide" Target="../notesSlides/notesSlide9.xml"/><Relationship Id="rId7" Type="http://schemas.openxmlformats.org/officeDocument/2006/relationships/image" Target="../media/image23.wmf"/><Relationship Id="rId12" Type="http://schemas.openxmlformats.org/officeDocument/2006/relationships/image" Target="../media/image26.png"/><Relationship Id="rId2" Type="http://schemas.openxmlformats.org/officeDocument/2006/relationships/slideLayout" Target="../slideLayouts/slideLayout7.xml"/><Relationship Id="rId1" Type="http://schemas.openxmlformats.org/officeDocument/2006/relationships/vmlDrawing" Target="../drawings/vmlDrawing3.vml"/><Relationship Id="rId6" Type="http://schemas.openxmlformats.org/officeDocument/2006/relationships/oleObject" Target="../embeddings/oleObject13.bin"/><Relationship Id="rId11" Type="http://schemas.openxmlformats.org/officeDocument/2006/relationships/image" Target="../media/image25.wmf"/><Relationship Id="rId5" Type="http://schemas.openxmlformats.org/officeDocument/2006/relationships/image" Target="../media/image22.wmf"/><Relationship Id="rId10" Type="http://schemas.openxmlformats.org/officeDocument/2006/relationships/oleObject" Target="../embeddings/oleObject15.bin"/><Relationship Id="rId4" Type="http://schemas.openxmlformats.org/officeDocument/2006/relationships/oleObject" Target="../embeddings/oleObject12.bin"/><Relationship Id="rId9" Type="http://schemas.openxmlformats.org/officeDocument/2006/relationships/image" Target="../media/image24.w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flipV="1">
            <a:off x="0" y="2523051"/>
            <a:ext cx="9144000" cy="1143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1484819" y="1878665"/>
            <a:ext cx="6428363" cy="707886"/>
          </a:xfrm>
          <a:prstGeom prst="rect">
            <a:avLst/>
          </a:prstGeom>
          <a:noFill/>
          <a:effectLst>
            <a:outerShdw blurRad="38100" dist="25400" dir="8100000" algn="tr" rotWithShape="0">
              <a:prstClr val="black">
                <a:alpha val="64000"/>
              </a:prstClr>
            </a:outerShdw>
          </a:effectLst>
        </p:spPr>
        <p:txBody>
          <a:bodyPr wrap="none" rtlCol="0">
            <a:spAutoFit/>
          </a:bodyPr>
          <a:lstStyle/>
          <a:p>
            <a:pPr algn="ctr"/>
            <a:r>
              <a:rPr lang="zh-CN" altLang="en-US" sz="4000" b="1" dirty="0">
                <a:effectLst>
                  <a:outerShdw blurRad="50800" dist="38100" dir="8100000" algn="tr" rotWithShape="0">
                    <a:prstClr val="black">
                      <a:alpha val="40000"/>
                    </a:prstClr>
                  </a:outerShdw>
                </a:effectLst>
                <a:latin typeface="+mn-ea"/>
              </a:rPr>
              <a:t>多相滤波器的实现及其应用</a:t>
            </a:r>
          </a:p>
        </p:txBody>
      </p:sp>
      <p:sp>
        <p:nvSpPr>
          <p:cNvPr id="10" name="矩形 9"/>
          <p:cNvSpPr/>
          <p:nvPr/>
        </p:nvSpPr>
        <p:spPr>
          <a:xfrm>
            <a:off x="0" y="2586551"/>
            <a:ext cx="9144000" cy="1143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2368878" y="2764351"/>
            <a:ext cx="4660250" cy="369332"/>
          </a:xfrm>
          <a:prstGeom prst="rect">
            <a:avLst/>
          </a:prstGeom>
          <a:noFill/>
        </p:spPr>
        <p:txBody>
          <a:bodyPr wrap="none" rtlCol="0">
            <a:spAutoFit/>
          </a:bodyPr>
          <a:lstStyle/>
          <a:p>
            <a:pPr algn="ctr"/>
            <a:r>
              <a:rPr lang="zh-CN" altLang="en-US" dirty="0" smtClean="0">
                <a:latin typeface="+mn-ea"/>
              </a:rPr>
              <a:t>姓名：何亮</a:t>
            </a:r>
            <a:r>
              <a:rPr lang="en-US" altLang="zh-CN" dirty="0" smtClean="0">
                <a:latin typeface="+mn-ea"/>
              </a:rPr>
              <a:t>		</a:t>
            </a:r>
            <a:r>
              <a:rPr lang="zh-CN" altLang="en-US" dirty="0" smtClean="0">
                <a:latin typeface="+mn-ea"/>
              </a:rPr>
              <a:t>手机：</a:t>
            </a:r>
            <a:r>
              <a:rPr lang="en-US" altLang="zh-CN" dirty="0" smtClean="0">
                <a:latin typeface="+mn-ea"/>
              </a:rPr>
              <a:t>18345175571</a:t>
            </a:r>
            <a:endParaRPr lang="zh-CN" altLang="en-US" dirty="0">
              <a:latin typeface="+mn-ea"/>
            </a:endParaRPr>
          </a:p>
        </p:txBody>
      </p:sp>
      <p:pic>
        <p:nvPicPr>
          <p:cNvPr id="4098" name="Picture 2" descr="http://www.61ic.com/Article/UploadFiles_0637/200807/20080710152337862.jpg"/>
          <p:cNvPicPr>
            <a:picLocks noChangeAspect="1" noChangeArrowheads="1"/>
          </p:cNvPicPr>
          <p:nvPr/>
        </p:nvPicPr>
        <p:blipFill rotWithShape="1">
          <a:blip r:embed="rId3">
            <a:extLst>
              <a:ext uri="{28A0092B-C50C-407E-A947-70E740481C1C}">
                <a14:useLocalDpi xmlns:a14="http://schemas.microsoft.com/office/drawing/2010/main" val="0"/>
              </a:ext>
            </a:extLst>
          </a:blip>
          <a:srcRect b="21741"/>
          <a:stretch/>
        </p:blipFill>
        <p:spPr bwMode="auto">
          <a:xfrm>
            <a:off x="1928812" y="3537649"/>
            <a:ext cx="5286375" cy="266859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4418107"/>
      </p:ext>
    </p:extLst>
  </p:cSld>
  <p:clrMapOvr>
    <a:masterClrMapping/>
  </p:clrMapOvr>
  <mc:AlternateContent xmlns:mc="http://schemas.openxmlformats.org/markup-compatibility/2006" xmlns:p14="http://schemas.microsoft.com/office/powerpoint/2010/main">
    <mc:Choice Requires="p14">
      <p:transition p14:dur="250">
        <p:circle/>
      </p:transition>
    </mc:Choice>
    <mc:Fallback xmlns="">
      <p:transition>
        <p:circl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228600" y="226786"/>
            <a:ext cx="8686800" cy="609600"/>
            <a:chOff x="241300" y="241300"/>
            <a:chExt cx="8686800" cy="609600"/>
          </a:xfrm>
        </p:grpSpPr>
        <p:sp>
          <p:nvSpPr>
            <p:cNvPr id="4" name="矩形 3"/>
            <p:cNvSpPr/>
            <p:nvPr/>
          </p:nvSpPr>
          <p:spPr>
            <a:xfrm>
              <a:off x="241300" y="241300"/>
              <a:ext cx="609600" cy="6096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355600" y="241300"/>
              <a:ext cx="609600" cy="609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sp>
          <p:nvSpPr>
            <p:cNvPr id="6" name="矩形 5"/>
            <p:cNvSpPr/>
            <p:nvPr/>
          </p:nvSpPr>
          <p:spPr>
            <a:xfrm>
              <a:off x="965200" y="792162"/>
              <a:ext cx="7962900" cy="58737"/>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965200" y="327679"/>
              <a:ext cx="6446519" cy="523220"/>
            </a:xfrm>
            <a:prstGeom prst="rect">
              <a:avLst/>
            </a:prstGeom>
            <a:noFill/>
          </p:spPr>
          <p:txBody>
            <a:bodyPr wrap="square" rtlCol="0">
              <a:spAutoFit/>
            </a:bodyPr>
            <a:lstStyle/>
            <a:p>
              <a:r>
                <a:rPr lang="zh-CN" altLang="en-US" sz="2800" b="1" dirty="0"/>
                <a:t>多</a:t>
              </a:r>
              <a:r>
                <a:rPr lang="zh-CN" altLang="en-US" sz="2800" b="1" dirty="0" smtClean="0"/>
                <a:t>相滤波实现原理</a:t>
              </a:r>
              <a:endParaRPr lang="zh-CN" altLang="en-US" sz="2800" b="1" dirty="0"/>
            </a:p>
          </p:txBody>
        </p:sp>
      </p:grpSp>
      <p:pic>
        <p:nvPicPr>
          <p:cNvPr id="2" name="图片 1"/>
          <p:cNvPicPr>
            <a:picLocks noChangeAspect="1"/>
          </p:cNvPicPr>
          <p:nvPr/>
        </p:nvPicPr>
        <p:blipFill>
          <a:blip r:embed="rId3"/>
          <a:stretch>
            <a:fillRect/>
          </a:stretch>
        </p:blipFill>
        <p:spPr>
          <a:xfrm>
            <a:off x="533400" y="922764"/>
            <a:ext cx="7812088" cy="2961617"/>
          </a:xfrm>
          <a:prstGeom prst="rect">
            <a:avLst/>
          </a:prstGeom>
        </p:spPr>
      </p:pic>
      <p:pic>
        <p:nvPicPr>
          <p:cNvPr id="9" name="图片 8"/>
          <p:cNvPicPr>
            <a:picLocks noChangeAspect="1"/>
          </p:cNvPicPr>
          <p:nvPr/>
        </p:nvPicPr>
        <p:blipFill>
          <a:blip r:embed="rId4"/>
          <a:stretch>
            <a:fillRect/>
          </a:stretch>
        </p:blipFill>
        <p:spPr>
          <a:xfrm>
            <a:off x="342900" y="4138954"/>
            <a:ext cx="8375104" cy="2249145"/>
          </a:xfrm>
          <a:prstGeom prst="rect">
            <a:avLst/>
          </a:prstGeom>
        </p:spPr>
      </p:pic>
    </p:spTree>
    <p:extLst>
      <p:ext uri="{BB962C8B-B14F-4D97-AF65-F5344CB8AC3E}">
        <p14:creationId xmlns:p14="http://schemas.microsoft.com/office/powerpoint/2010/main" val="7245975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228600" y="226786"/>
            <a:ext cx="8686800" cy="609600"/>
            <a:chOff x="241300" y="241300"/>
            <a:chExt cx="8686800" cy="609600"/>
          </a:xfrm>
        </p:grpSpPr>
        <p:sp>
          <p:nvSpPr>
            <p:cNvPr id="4" name="矩形 3"/>
            <p:cNvSpPr/>
            <p:nvPr/>
          </p:nvSpPr>
          <p:spPr>
            <a:xfrm>
              <a:off x="241300" y="241300"/>
              <a:ext cx="609600" cy="6096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355600" y="241300"/>
              <a:ext cx="609600" cy="609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3</a:t>
              </a:r>
              <a:endParaRPr lang="zh-CN" altLang="en-US" dirty="0"/>
            </a:p>
          </p:txBody>
        </p:sp>
        <p:sp>
          <p:nvSpPr>
            <p:cNvPr id="6" name="矩形 5"/>
            <p:cNvSpPr/>
            <p:nvPr/>
          </p:nvSpPr>
          <p:spPr>
            <a:xfrm>
              <a:off x="965200" y="792162"/>
              <a:ext cx="7962900" cy="58737"/>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965200" y="327679"/>
              <a:ext cx="6446519" cy="523220"/>
            </a:xfrm>
            <a:prstGeom prst="rect">
              <a:avLst/>
            </a:prstGeom>
            <a:noFill/>
          </p:spPr>
          <p:txBody>
            <a:bodyPr wrap="square" rtlCol="0">
              <a:spAutoFit/>
            </a:bodyPr>
            <a:lstStyle/>
            <a:p>
              <a:r>
                <a:rPr lang="zh-CN" altLang="en-US" sz="2800" b="1" dirty="0"/>
                <a:t>多</a:t>
              </a:r>
              <a:r>
                <a:rPr lang="zh-CN" altLang="en-US" sz="2800" b="1" dirty="0" smtClean="0"/>
                <a:t>相滤波器的硬件实现结构</a:t>
              </a:r>
              <a:endParaRPr lang="zh-CN" altLang="en-US" sz="2800" b="1" dirty="0"/>
            </a:p>
          </p:txBody>
        </p:sp>
      </p:grpSp>
      <p:pic>
        <p:nvPicPr>
          <p:cNvPr id="3" name="图片 2"/>
          <p:cNvPicPr>
            <a:picLocks noChangeAspect="1"/>
          </p:cNvPicPr>
          <p:nvPr/>
        </p:nvPicPr>
        <p:blipFill>
          <a:blip r:embed="rId3"/>
          <a:stretch>
            <a:fillRect/>
          </a:stretch>
        </p:blipFill>
        <p:spPr>
          <a:xfrm>
            <a:off x="228600" y="1113649"/>
            <a:ext cx="4316867" cy="5178780"/>
          </a:xfrm>
          <a:prstGeom prst="rect">
            <a:avLst/>
          </a:prstGeom>
        </p:spPr>
      </p:pic>
      <p:pic>
        <p:nvPicPr>
          <p:cNvPr id="12" name="图片 11"/>
          <p:cNvPicPr>
            <a:picLocks noChangeAspect="1"/>
          </p:cNvPicPr>
          <p:nvPr/>
        </p:nvPicPr>
        <p:blipFill>
          <a:blip r:embed="rId4"/>
          <a:stretch>
            <a:fillRect/>
          </a:stretch>
        </p:blipFill>
        <p:spPr>
          <a:xfrm>
            <a:off x="3739147" y="1483388"/>
            <a:ext cx="4994798" cy="4809041"/>
          </a:xfrm>
          <a:prstGeom prst="rect">
            <a:avLst/>
          </a:prstGeom>
        </p:spPr>
      </p:pic>
      <p:pic>
        <p:nvPicPr>
          <p:cNvPr id="11" name="图片 10"/>
          <p:cNvPicPr>
            <a:picLocks noChangeAspect="1"/>
          </p:cNvPicPr>
          <p:nvPr/>
        </p:nvPicPr>
        <p:blipFill>
          <a:blip r:embed="rId5"/>
          <a:stretch>
            <a:fillRect/>
          </a:stretch>
        </p:blipFill>
        <p:spPr>
          <a:xfrm>
            <a:off x="1386761" y="2721095"/>
            <a:ext cx="5829300" cy="233362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2" name="图片 1"/>
          <p:cNvPicPr>
            <a:picLocks noChangeAspect="1"/>
          </p:cNvPicPr>
          <p:nvPr/>
        </p:nvPicPr>
        <p:blipFill>
          <a:blip r:embed="rId6"/>
          <a:stretch>
            <a:fillRect/>
          </a:stretch>
        </p:blipFill>
        <p:spPr>
          <a:xfrm>
            <a:off x="441091" y="2122207"/>
            <a:ext cx="8208751" cy="35314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9" name="文本框 8"/>
          <p:cNvSpPr txBox="1"/>
          <p:nvPr/>
        </p:nvSpPr>
        <p:spPr>
          <a:xfrm>
            <a:off x="1386761" y="6385026"/>
            <a:ext cx="1613042" cy="369332"/>
          </a:xfrm>
          <a:prstGeom prst="rect">
            <a:avLst/>
          </a:prstGeom>
          <a:noFill/>
        </p:spPr>
        <p:txBody>
          <a:bodyPr wrap="square" rtlCol="0">
            <a:spAutoFit/>
          </a:bodyPr>
          <a:lstStyle/>
          <a:p>
            <a:pPr algn="ctr"/>
            <a:r>
              <a:rPr lang="zh-CN" altLang="en-US" dirty="0"/>
              <a:t>插值器</a:t>
            </a:r>
          </a:p>
        </p:txBody>
      </p:sp>
      <p:sp>
        <p:nvSpPr>
          <p:cNvPr id="14" name="文本框 13"/>
          <p:cNvSpPr txBox="1"/>
          <p:nvPr/>
        </p:nvSpPr>
        <p:spPr>
          <a:xfrm>
            <a:off x="5603019" y="6385026"/>
            <a:ext cx="1613042" cy="369332"/>
          </a:xfrm>
          <a:prstGeom prst="rect">
            <a:avLst/>
          </a:prstGeom>
          <a:noFill/>
        </p:spPr>
        <p:txBody>
          <a:bodyPr wrap="square" rtlCol="0">
            <a:spAutoFit/>
          </a:bodyPr>
          <a:lstStyle/>
          <a:p>
            <a:pPr algn="ctr"/>
            <a:r>
              <a:rPr lang="zh-CN" altLang="en-US" dirty="0"/>
              <a:t>抽取</a:t>
            </a:r>
            <a:r>
              <a:rPr lang="zh-CN" altLang="en-US" dirty="0" smtClean="0"/>
              <a:t>器</a:t>
            </a:r>
            <a:endParaRPr lang="zh-CN" altLang="en-US" dirty="0"/>
          </a:p>
        </p:txBody>
      </p:sp>
    </p:spTree>
    <p:extLst>
      <p:ext uri="{BB962C8B-B14F-4D97-AF65-F5344CB8AC3E}">
        <p14:creationId xmlns:p14="http://schemas.microsoft.com/office/powerpoint/2010/main" val="35723065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250" fill="hold"/>
                                        <p:tgtEl>
                                          <p:spTgt spid="11"/>
                                        </p:tgtEl>
                                        <p:attrNameLst>
                                          <p:attrName>ppt_x</p:attrName>
                                        </p:attrNameLst>
                                      </p:cBhvr>
                                      <p:tavLst>
                                        <p:tav tm="0">
                                          <p:val>
                                            <p:strVal val="#ppt_x"/>
                                          </p:val>
                                        </p:tav>
                                        <p:tav tm="100000">
                                          <p:val>
                                            <p:strVal val="#ppt_x"/>
                                          </p:val>
                                        </p:tav>
                                      </p:tavLst>
                                    </p:anim>
                                    <p:anim calcmode="lin" valueType="num">
                                      <p:cBhvr additive="base">
                                        <p:cTn id="8" dur="25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250" fill="hold"/>
                                        <p:tgtEl>
                                          <p:spTgt spid="2"/>
                                        </p:tgtEl>
                                        <p:attrNameLst>
                                          <p:attrName>ppt_x</p:attrName>
                                        </p:attrNameLst>
                                      </p:cBhvr>
                                      <p:tavLst>
                                        <p:tav tm="0">
                                          <p:val>
                                            <p:strVal val="#ppt_x"/>
                                          </p:val>
                                        </p:tav>
                                        <p:tav tm="100000">
                                          <p:val>
                                            <p:strVal val="#ppt_x"/>
                                          </p:val>
                                        </p:tav>
                                      </p:tavLst>
                                    </p:anim>
                                    <p:anim calcmode="lin" valueType="num">
                                      <p:cBhvr additive="base">
                                        <p:cTn id="14" dur="25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228600" y="226786"/>
            <a:ext cx="8686800" cy="609600"/>
            <a:chOff x="241300" y="241300"/>
            <a:chExt cx="8686800" cy="609600"/>
          </a:xfrm>
        </p:grpSpPr>
        <p:sp>
          <p:nvSpPr>
            <p:cNvPr id="4" name="矩形 3"/>
            <p:cNvSpPr/>
            <p:nvPr/>
          </p:nvSpPr>
          <p:spPr>
            <a:xfrm>
              <a:off x="241300" y="241300"/>
              <a:ext cx="609600" cy="6096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355600" y="241300"/>
              <a:ext cx="609600" cy="609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3</a:t>
              </a:r>
              <a:endParaRPr lang="zh-CN" altLang="en-US" dirty="0"/>
            </a:p>
          </p:txBody>
        </p:sp>
        <p:sp>
          <p:nvSpPr>
            <p:cNvPr id="6" name="矩形 5"/>
            <p:cNvSpPr/>
            <p:nvPr/>
          </p:nvSpPr>
          <p:spPr>
            <a:xfrm>
              <a:off x="965200" y="792162"/>
              <a:ext cx="7962900" cy="58737"/>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965200" y="327679"/>
              <a:ext cx="6446519" cy="523220"/>
            </a:xfrm>
            <a:prstGeom prst="rect">
              <a:avLst/>
            </a:prstGeom>
            <a:noFill/>
          </p:spPr>
          <p:txBody>
            <a:bodyPr wrap="square" rtlCol="0">
              <a:spAutoFit/>
            </a:bodyPr>
            <a:lstStyle/>
            <a:p>
              <a:r>
                <a:rPr lang="zh-CN" altLang="en-US" sz="2800" b="1" dirty="0" smtClean="0"/>
                <a:t>插值和抽取的仿真结果</a:t>
              </a:r>
              <a:endParaRPr lang="zh-CN" altLang="en-US" sz="2800" b="1" dirty="0"/>
            </a:p>
          </p:txBody>
        </p:sp>
      </p:grpSp>
      <p:grpSp>
        <p:nvGrpSpPr>
          <p:cNvPr id="15" name="组合 14"/>
          <p:cNvGrpSpPr/>
          <p:nvPr/>
        </p:nvGrpSpPr>
        <p:grpSpPr>
          <a:xfrm>
            <a:off x="838200" y="623479"/>
            <a:ext cx="7448336" cy="5901957"/>
            <a:chOff x="838200" y="574775"/>
            <a:chExt cx="7448336" cy="5901957"/>
          </a:xfrm>
        </p:grpSpPr>
        <p:pic>
          <p:nvPicPr>
            <p:cNvPr id="10" name="图片 9"/>
            <p:cNvPicPr>
              <a:picLocks noChangeAspect="1"/>
            </p:cNvPicPr>
            <p:nvPr/>
          </p:nvPicPr>
          <p:blipFill>
            <a:blip r:embed="rId3"/>
            <a:stretch>
              <a:fillRect/>
            </a:stretch>
          </p:blipFill>
          <p:spPr>
            <a:xfrm>
              <a:off x="838200" y="574775"/>
              <a:ext cx="7448336" cy="5595151"/>
            </a:xfrm>
            <a:prstGeom prst="rect">
              <a:avLst/>
            </a:prstGeom>
          </p:spPr>
        </p:pic>
        <p:sp>
          <p:nvSpPr>
            <p:cNvPr id="13" name="文本框 12"/>
            <p:cNvSpPr txBox="1"/>
            <p:nvPr/>
          </p:nvSpPr>
          <p:spPr>
            <a:xfrm>
              <a:off x="3200456" y="6107400"/>
              <a:ext cx="2723823" cy="369332"/>
            </a:xfrm>
            <a:prstGeom prst="rect">
              <a:avLst/>
            </a:prstGeom>
            <a:noFill/>
          </p:spPr>
          <p:txBody>
            <a:bodyPr wrap="none" rtlCol="0">
              <a:spAutoFit/>
            </a:bodyPr>
            <a:lstStyle/>
            <a:p>
              <a:pPr algn="ctr"/>
              <a:r>
                <a:rPr lang="zh-CN" altLang="en-US" dirty="0" smtClean="0"/>
                <a:t>先滤波再抽取的仿真结果</a:t>
              </a:r>
              <a:endParaRPr lang="zh-CN" altLang="en-US" dirty="0"/>
            </a:p>
          </p:txBody>
        </p:sp>
      </p:grpSp>
      <p:grpSp>
        <p:nvGrpSpPr>
          <p:cNvPr id="18" name="组合 17"/>
          <p:cNvGrpSpPr/>
          <p:nvPr/>
        </p:nvGrpSpPr>
        <p:grpSpPr>
          <a:xfrm>
            <a:off x="716161" y="531804"/>
            <a:ext cx="7692414" cy="6085307"/>
            <a:chOff x="228600" y="391425"/>
            <a:chExt cx="7692414" cy="6085307"/>
          </a:xfrm>
        </p:grpSpPr>
        <p:pic>
          <p:nvPicPr>
            <p:cNvPr id="16" name="图片 15"/>
            <p:cNvPicPr>
              <a:picLocks noChangeAspect="1"/>
            </p:cNvPicPr>
            <p:nvPr/>
          </p:nvPicPr>
          <p:blipFill>
            <a:blip r:embed="rId4"/>
            <a:stretch>
              <a:fillRect/>
            </a:stretch>
          </p:blipFill>
          <p:spPr>
            <a:xfrm>
              <a:off x="228600" y="391425"/>
              <a:ext cx="7692414" cy="5778501"/>
            </a:xfrm>
            <a:prstGeom prst="rect">
              <a:avLst/>
            </a:prstGeom>
          </p:spPr>
        </p:pic>
        <p:sp>
          <p:nvSpPr>
            <p:cNvPr id="17" name="文本框 16"/>
            <p:cNvSpPr txBox="1"/>
            <p:nvPr/>
          </p:nvSpPr>
          <p:spPr>
            <a:xfrm>
              <a:off x="2590856" y="6107400"/>
              <a:ext cx="2723823" cy="369332"/>
            </a:xfrm>
            <a:prstGeom prst="rect">
              <a:avLst/>
            </a:prstGeom>
            <a:noFill/>
          </p:spPr>
          <p:txBody>
            <a:bodyPr wrap="none" rtlCol="0">
              <a:spAutoFit/>
            </a:bodyPr>
            <a:lstStyle/>
            <a:p>
              <a:pPr algn="ctr"/>
              <a:r>
                <a:rPr lang="zh-CN" altLang="en-US" dirty="0"/>
                <a:t>多</a:t>
              </a:r>
              <a:r>
                <a:rPr lang="zh-CN" altLang="en-US" dirty="0" smtClean="0"/>
                <a:t>相结构的抽取仿真结果</a:t>
              </a:r>
              <a:endParaRPr lang="zh-CN" altLang="en-US" dirty="0"/>
            </a:p>
          </p:txBody>
        </p:sp>
      </p:grpSp>
      <p:grpSp>
        <p:nvGrpSpPr>
          <p:cNvPr id="21" name="组合 20"/>
          <p:cNvGrpSpPr/>
          <p:nvPr/>
        </p:nvGrpSpPr>
        <p:grpSpPr>
          <a:xfrm>
            <a:off x="716161" y="583770"/>
            <a:ext cx="7692414" cy="5981374"/>
            <a:chOff x="2783602" y="469060"/>
            <a:chExt cx="7692414" cy="5981374"/>
          </a:xfrm>
        </p:grpSpPr>
        <p:pic>
          <p:nvPicPr>
            <p:cNvPr id="19" name="图片 18"/>
            <p:cNvPicPr>
              <a:picLocks noChangeAspect="1"/>
            </p:cNvPicPr>
            <p:nvPr/>
          </p:nvPicPr>
          <p:blipFill>
            <a:blip r:embed="rId5"/>
            <a:stretch>
              <a:fillRect/>
            </a:stretch>
          </p:blipFill>
          <p:spPr>
            <a:xfrm>
              <a:off x="2783602" y="469060"/>
              <a:ext cx="7692414" cy="5778501"/>
            </a:xfrm>
            <a:prstGeom prst="rect">
              <a:avLst/>
            </a:prstGeom>
          </p:spPr>
        </p:pic>
        <p:sp>
          <p:nvSpPr>
            <p:cNvPr id="20" name="文本框 19"/>
            <p:cNvSpPr txBox="1"/>
            <p:nvPr/>
          </p:nvSpPr>
          <p:spPr>
            <a:xfrm>
              <a:off x="5267898" y="6081102"/>
              <a:ext cx="2723824" cy="369332"/>
            </a:xfrm>
            <a:prstGeom prst="rect">
              <a:avLst/>
            </a:prstGeom>
            <a:noFill/>
          </p:spPr>
          <p:txBody>
            <a:bodyPr wrap="none" rtlCol="0">
              <a:spAutoFit/>
            </a:bodyPr>
            <a:lstStyle/>
            <a:p>
              <a:pPr algn="ctr"/>
              <a:r>
                <a:rPr lang="zh-CN" altLang="en-US" dirty="0" smtClean="0"/>
                <a:t>先插值再滤波的仿真结果</a:t>
              </a:r>
              <a:endParaRPr lang="zh-CN" altLang="en-US" dirty="0"/>
            </a:p>
          </p:txBody>
        </p:sp>
      </p:grpSp>
      <p:grpSp>
        <p:nvGrpSpPr>
          <p:cNvPr id="25" name="组合 24"/>
          <p:cNvGrpSpPr/>
          <p:nvPr/>
        </p:nvGrpSpPr>
        <p:grpSpPr>
          <a:xfrm>
            <a:off x="716161" y="606636"/>
            <a:ext cx="7692414" cy="5935643"/>
            <a:chOff x="4235903" y="561088"/>
            <a:chExt cx="7692414" cy="5935643"/>
          </a:xfrm>
        </p:grpSpPr>
        <p:pic>
          <p:nvPicPr>
            <p:cNvPr id="22" name="图片 21"/>
            <p:cNvPicPr>
              <a:picLocks noChangeAspect="1"/>
            </p:cNvPicPr>
            <p:nvPr/>
          </p:nvPicPr>
          <p:blipFill>
            <a:blip r:embed="rId6"/>
            <a:stretch>
              <a:fillRect/>
            </a:stretch>
          </p:blipFill>
          <p:spPr>
            <a:xfrm>
              <a:off x="4235903" y="561088"/>
              <a:ext cx="7692414" cy="5778501"/>
            </a:xfrm>
            <a:prstGeom prst="rect">
              <a:avLst/>
            </a:prstGeom>
          </p:spPr>
        </p:pic>
        <p:sp>
          <p:nvSpPr>
            <p:cNvPr id="26" name="文本框 25"/>
            <p:cNvSpPr txBox="1"/>
            <p:nvPr/>
          </p:nvSpPr>
          <p:spPr>
            <a:xfrm>
              <a:off x="6720198" y="6127399"/>
              <a:ext cx="2723824" cy="369332"/>
            </a:xfrm>
            <a:prstGeom prst="rect">
              <a:avLst/>
            </a:prstGeom>
            <a:noFill/>
          </p:spPr>
          <p:txBody>
            <a:bodyPr wrap="none" rtlCol="0">
              <a:spAutoFit/>
            </a:bodyPr>
            <a:lstStyle/>
            <a:p>
              <a:pPr algn="ctr"/>
              <a:r>
                <a:rPr lang="zh-CN" altLang="en-US" dirty="0" smtClean="0"/>
                <a:t>多相结构插值器仿真结果</a:t>
              </a:r>
              <a:endParaRPr lang="zh-CN" altLang="en-US" dirty="0"/>
            </a:p>
          </p:txBody>
        </p:sp>
      </p:grpSp>
    </p:spTree>
    <p:extLst>
      <p:ext uri="{BB962C8B-B14F-4D97-AF65-F5344CB8AC3E}">
        <p14:creationId xmlns:p14="http://schemas.microsoft.com/office/powerpoint/2010/main" val="29052454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10" fill="hold"/>
                                        <p:tgtEl>
                                          <p:spTgt spid="15"/>
                                        </p:tgtEl>
                                        <p:attrNameLst>
                                          <p:attrName>ppt_x</p:attrName>
                                        </p:attrNameLst>
                                      </p:cBhvr>
                                      <p:tavLst>
                                        <p:tav tm="0">
                                          <p:val>
                                            <p:strVal val="0-#ppt_w/2"/>
                                          </p:val>
                                        </p:tav>
                                        <p:tav tm="100000">
                                          <p:val>
                                            <p:strVal val="#ppt_x"/>
                                          </p:val>
                                        </p:tav>
                                      </p:tavLst>
                                    </p:anim>
                                    <p:anim calcmode="lin" valueType="num">
                                      <p:cBhvr additive="base">
                                        <p:cTn id="8" dur="1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xit" presetSubtype="2" fill="hold" nodeType="clickEffect">
                                  <p:stCondLst>
                                    <p:cond delay="0"/>
                                  </p:stCondLst>
                                  <p:childTnLst>
                                    <p:anim calcmode="lin" valueType="num">
                                      <p:cBhvr additive="base">
                                        <p:cTn id="12" dur="10"/>
                                        <p:tgtEl>
                                          <p:spTgt spid="15"/>
                                        </p:tgtEl>
                                        <p:attrNameLst>
                                          <p:attrName>ppt_x</p:attrName>
                                        </p:attrNameLst>
                                      </p:cBhvr>
                                      <p:tavLst>
                                        <p:tav tm="0">
                                          <p:val>
                                            <p:strVal val="ppt_x"/>
                                          </p:val>
                                        </p:tav>
                                        <p:tav tm="100000">
                                          <p:val>
                                            <p:strVal val="1+ppt_w/2"/>
                                          </p:val>
                                        </p:tav>
                                      </p:tavLst>
                                    </p:anim>
                                    <p:anim calcmode="lin" valueType="num">
                                      <p:cBhvr additive="base">
                                        <p:cTn id="13" dur="10"/>
                                        <p:tgtEl>
                                          <p:spTgt spid="15"/>
                                        </p:tgtEl>
                                        <p:attrNameLst>
                                          <p:attrName>ppt_y</p:attrName>
                                        </p:attrNameLst>
                                      </p:cBhvr>
                                      <p:tavLst>
                                        <p:tav tm="0">
                                          <p:val>
                                            <p:strVal val="ppt_y"/>
                                          </p:val>
                                        </p:tav>
                                        <p:tav tm="100000">
                                          <p:val>
                                            <p:strVal val="ppt_y"/>
                                          </p:val>
                                        </p:tav>
                                      </p:tavLst>
                                    </p:anim>
                                    <p:set>
                                      <p:cBhvr>
                                        <p:cTn id="14" dur="1" fill="hold">
                                          <p:stCondLst>
                                            <p:cond delay="9"/>
                                          </p:stCondLst>
                                        </p:cTn>
                                        <p:tgtEl>
                                          <p:spTgt spid="15"/>
                                        </p:tgtEl>
                                        <p:attrNameLst>
                                          <p:attrName>style.visibility</p:attrName>
                                        </p:attrNameLst>
                                      </p:cBhvr>
                                      <p:to>
                                        <p:strVal val="hidden"/>
                                      </p:to>
                                    </p:set>
                                  </p:childTnLst>
                                </p:cTn>
                              </p:par>
                              <p:par>
                                <p:cTn id="15" presetID="2" presetClass="entr" presetSubtype="8" fill="hold" nodeType="withEffect">
                                  <p:stCondLst>
                                    <p:cond delay="0"/>
                                  </p:stCondLst>
                                  <p:childTnLst>
                                    <p:set>
                                      <p:cBhvr>
                                        <p:cTn id="16" dur="1" fill="hold">
                                          <p:stCondLst>
                                            <p:cond delay="0"/>
                                          </p:stCondLst>
                                        </p:cTn>
                                        <p:tgtEl>
                                          <p:spTgt spid="18"/>
                                        </p:tgtEl>
                                        <p:attrNameLst>
                                          <p:attrName>style.visibility</p:attrName>
                                        </p:attrNameLst>
                                      </p:cBhvr>
                                      <p:to>
                                        <p:strVal val="visible"/>
                                      </p:to>
                                    </p:set>
                                    <p:anim calcmode="lin" valueType="num">
                                      <p:cBhvr additive="base">
                                        <p:cTn id="17" dur="10" fill="hold"/>
                                        <p:tgtEl>
                                          <p:spTgt spid="18"/>
                                        </p:tgtEl>
                                        <p:attrNameLst>
                                          <p:attrName>ppt_x</p:attrName>
                                        </p:attrNameLst>
                                      </p:cBhvr>
                                      <p:tavLst>
                                        <p:tav tm="0">
                                          <p:val>
                                            <p:strVal val="0-#ppt_w/2"/>
                                          </p:val>
                                        </p:tav>
                                        <p:tav tm="100000">
                                          <p:val>
                                            <p:strVal val="#ppt_x"/>
                                          </p:val>
                                        </p:tav>
                                      </p:tavLst>
                                    </p:anim>
                                    <p:anim calcmode="lin" valueType="num">
                                      <p:cBhvr additive="base">
                                        <p:cTn id="18" dur="10" fill="hold"/>
                                        <p:tgtEl>
                                          <p:spTgt spid="18"/>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xit" presetSubtype="2" fill="hold" nodeType="clickEffect">
                                  <p:stCondLst>
                                    <p:cond delay="0"/>
                                  </p:stCondLst>
                                  <p:childTnLst>
                                    <p:anim calcmode="lin" valueType="num">
                                      <p:cBhvr additive="base">
                                        <p:cTn id="22" dur="10"/>
                                        <p:tgtEl>
                                          <p:spTgt spid="18"/>
                                        </p:tgtEl>
                                        <p:attrNameLst>
                                          <p:attrName>ppt_x</p:attrName>
                                        </p:attrNameLst>
                                      </p:cBhvr>
                                      <p:tavLst>
                                        <p:tav tm="0">
                                          <p:val>
                                            <p:strVal val="ppt_x"/>
                                          </p:val>
                                        </p:tav>
                                        <p:tav tm="100000">
                                          <p:val>
                                            <p:strVal val="1+ppt_w/2"/>
                                          </p:val>
                                        </p:tav>
                                      </p:tavLst>
                                    </p:anim>
                                    <p:anim calcmode="lin" valueType="num">
                                      <p:cBhvr additive="base">
                                        <p:cTn id="23" dur="10"/>
                                        <p:tgtEl>
                                          <p:spTgt spid="18"/>
                                        </p:tgtEl>
                                        <p:attrNameLst>
                                          <p:attrName>ppt_y</p:attrName>
                                        </p:attrNameLst>
                                      </p:cBhvr>
                                      <p:tavLst>
                                        <p:tav tm="0">
                                          <p:val>
                                            <p:strVal val="ppt_y"/>
                                          </p:val>
                                        </p:tav>
                                        <p:tav tm="100000">
                                          <p:val>
                                            <p:strVal val="ppt_y"/>
                                          </p:val>
                                        </p:tav>
                                      </p:tavLst>
                                    </p:anim>
                                    <p:set>
                                      <p:cBhvr>
                                        <p:cTn id="24" dur="1" fill="hold">
                                          <p:stCondLst>
                                            <p:cond delay="9"/>
                                          </p:stCondLst>
                                        </p:cTn>
                                        <p:tgtEl>
                                          <p:spTgt spid="18"/>
                                        </p:tgtEl>
                                        <p:attrNameLst>
                                          <p:attrName>style.visibility</p:attrName>
                                        </p:attrNameLst>
                                      </p:cBhvr>
                                      <p:to>
                                        <p:strVal val="hidden"/>
                                      </p:to>
                                    </p:set>
                                  </p:childTnLst>
                                </p:cTn>
                              </p:par>
                              <p:par>
                                <p:cTn id="25" presetID="2" presetClass="entr" presetSubtype="8" fill="hold" nodeType="withEffect">
                                  <p:stCondLst>
                                    <p:cond delay="0"/>
                                  </p:stCondLst>
                                  <p:childTnLst>
                                    <p:set>
                                      <p:cBhvr>
                                        <p:cTn id="26" dur="1" fill="hold">
                                          <p:stCondLst>
                                            <p:cond delay="0"/>
                                          </p:stCondLst>
                                        </p:cTn>
                                        <p:tgtEl>
                                          <p:spTgt spid="21"/>
                                        </p:tgtEl>
                                        <p:attrNameLst>
                                          <p:attrName>style.visibility</p:attrName>
                                        </p:attrNameLst>
                                      </p:cBhvr>
                                      <p:to>
                                        <p:strVal val="visible"/>
                                      </p:to>
                                    </p:set>
                                    <p:anim calcmode="lin" valueType="num">
                                      <p:cBhvr additive="base">
                                        <p:cTn id="27" dur="10" fill="hold"/>
                                        <p:tgtEl>
                                          <p:spTgt spid="21"/>
                                        </p:tgtEl>
                                        <p:attrNameLst>
                                          <p:attrName>ppt_x</p:attrName>
                                        </p:attrNameLst>
                                      </p:cBhvr>
                                      <p:tavLst>
                                        <p:tav tm="0">
                                          <p:val>
                                            <p:strVal val="0-#ppt_w/2"/>
                                          </p:val>
                                        </p:tav>
                                        <p:tav tm="100000">
                                          <p:val>
                                            <p:strVal val="#ppt_x"/>
                                          </p:val>
                                        </p:tav>
                                      </p:tavLst>
                                    </p:anim>
                                    <p:anim calcmode="lin" valueType="num">
                                      <p:cBhvr additive="base">
                                        <p:cTn id="28" dur="10" fill="hold"/>
                                        <p:tgtEl>
                                          <p:spTgt spid="21"/>
                                        </p:tgtEl>
                                        <p:attrNameLst>
                                          <p:attrName>ppt_y</p:attrName>
                                        </p:attrNameLst>
                                      </p:cBhvr>
                                      <p:tavLst>
                                        <p:tav tm="0">
                                          <p:val>
                                            <p:strVal val="#ppt_y"/>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xit" presetSubtype="2" fill="hold" nodeType="clickEffect">
                                  <p:stCondLst>
                                    <p:cond delay="0"/>
                                  </p:stCondLst>
                                  <p:childTnLst>
                                    <p:anim calcmode="lin" valueType="num">
                                      <p:cBhvr additive="base">
                                        <p:cTn id="32" dur="10"/>
                                        <p:tgtEl>
                                          <p:spTgt spid="21"/>
                                        </p:tgtEl>
                                        <p:attrNameLst>
                                          <p:attrName>ppt_x</p:attrName>
                                        </p:attrNameLst>
                                      </p:cBhvr>
                                      <p:tavLst>
                                        <p:tav tm="0">
                                          <p:val>
                                            <p:strVal val="ppt_x"/>
                                          </p:val>
                                        </p:tav>
                                        <p:tav tm="100000">
                                          <p:val>
                                            <p:strVal val="1+ppt_w/2"/>
                                          </p:val>
                                        </p:tav>
                                      </p:tavLst>
                                    </p:anim>
                                    <p:anim calcmode="lin" valueType="num">
                                      <p:cBhvr additive="base">
                                        <p:cTn id="33" dur="10"/>
                                        <p:tgtEl>
                                          <p:spTgt spid="21"/>
                                        </p:tgtEl>
                                        <p:attrNameLst>
                                          <p:attrName>ppt_y</p:attrName>
                                        </p:attrNameLst>
                                      </p:cBhvr>
                                      <p:tavLst>
                                        <p:tav tm="0">
                                          <p:val>
                                            <p:strVal val="ppt_y"/>
                                          </p:val>
                                        </p:tav>
                                        <p:tav tm="100000">
                                          <p:val>
                                            <p:strVal val="ppt_y"/>
                                          </p:val>
                                        </p:tav>
                                      </p:tavLst>
                                    </p:anim>
                                    <p:set>
                                      <p:cBhvr>
                                        <p:cTn id="34" dur="1" fill="hold">
                                          <p:stCondLst>
                                            <p:cond delay="9"/>
                                          </p:stCondLst>
                                        </p:cTn>
                                        <p:tgtEl>
                                          <p:spTgt spid="21"/>
                                        </p:tgtEl>
                                        <p:attrNameLst>
                                          <p:attrName>style.visibility</p:attrName>
                                        </p:attrNameLst>
                                      </p:cBhvr>
                                      <p:to>
                                        <p:strVal val="hidden"/>
                                      </p:to>
                                    </p:set>
                                  </p:childTnLst>
                                </p:cTn>
                              </p:par>
                              <p:par>
                                <p:cTn id="35" presetID="2" presetClass="entr" presetSubtype="8" fill="hold" nodeType="withEffect">
                                  <p:stCondLst>
                                    <p:cond delay="0"/>
                                  </p:stCondLst>
                                  <p:childTnLst>
                                    <p:set>
                                      <p:cBhvr>
                                        <p:cTn id="36" dur="1" fill="hold">
                                          <p:stCondLst>
                                            <p:cond delay="0"/>
                                          </p:stCondLst>
                                        </p:cTn>
                                        <p:tgtEl>
                                          <p:spTgt spid="25"/>
                                        </p:tgtEl>
                                        <p:attrNameLst>
                                          <p:attrName>style.visibility</p:attrName>
                                        </p:attrNameLst>
                                      </p:cBhvr>
                                      <p:to>
                                        <p:strVal val="visible"/>
                                      </p:to>
                                    </p:set>
                                    <p:anim calcmode="lin" valueType="num">
                                      <p:cBhvr additive="base">
                                        <p:cTn id="37" dur="10" fill="hold"/>
                                        <p:tgtEl>
                                          <p:spTgt spid="25"/>
                                        </p:tgtEl>
                                        <p:attrNameLst>
                                          <p:attrName>ppt_x</p:attrName>
                                        </p:attrNameLst>
                                      </p:cBhvr>
                                      <p:tavLst>
                                        <p:tav tm="0">
                                          <p:val>
                                            <p:strVal val="0-#ppt_w/2"/>
                                          </p:val>
                                        </p:tav>
                                        <p:tav tm="100000">
                                          <p:val>
                                            <p:strVal val="#ppt_x"/>
                                          </p:val>
                                        </p:tav>
                                      </p:tavLst>
                                    </p:anim>
                                    <p:anim calcmode="lin" valueType="num">
                                      <p:cBhvr additive="base">
                                        <p:cTn id="38" dur="10" fill="hold"/>
                                        <p:tgtEl>
                                          <p:spTgt spid="25"/>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xit" presetSubtype="2" fill="hold" nodeType="clickEffect">
                                  <p:stCondLst>
                                    <p:cond delay="0"/>
                                  </p:stCondLst>
                                  <p:childTnLst>
                                    <p:anim calcmode="lin" valueType="num">
                                      <p:cBhvr additive="base">
                                        <p:cTn id="42" dur="10"/>
                                        <p:tgtEl>
                                          <p:spTgt spid="25"/>
                                        </p:tgtEl>
                                        <p:attrNameLst>
                                          <p:attrName>ppt_x</p:attrName>
                                        </p:attrNameLst>
                                      </p:cBhvr>
                                      <p:tavLst>
                                        <p:tav tm="0">
                                          <p:val>
                                            <p:strVal val="ppt_x"/>
                                          </p:val>
                                        </p:tav>
                                        <p:tav tm="100000">
                                          <p:val>
                                            <p:strVal val="1+ppt_w/2"/>
                                          </p:val>
                                        </p:tav>
                                      </p:tavLst>
                                    </p:anim>
                                    <p:anim calcmode="lin" valueType="num">
                                      <p:cBhvr additive="base">
                                        <p:cTn id="43" dur="10"/>
                                        <p:tgtEl>
                                          <p:spTgt spid="25"/>
                                        </p:tgtEl>
                                        <p:attrNameLst>
                                          <p:attrName>ppt_y</p:attrName>
                                        </p:attrNameLst>
                                      </p:cBhvr>
                                      <p:tavLst>
                                        <p:tav tm="0">
                                          <p:val>
                                            <p:strVal val="ppt_y"/>
                                          </p:val>
                                        </p:tav>
                                        <p:tav tm="100000">
                                          <p:val>
                                            <p:strVal val="ppt_y"/>
                                          </p:val>
                                        </p:tav>
                                      </p:tavLst>
                                    </p:anim>
                                    <p:set>
                                      <p:cBhvr>
                                        <p:cTn id="44" dur="1" fill="hold">
                                          <p:stCondLst>
                                            <p:cond delay="9"/>
                                          </p:stCondLst>
                                        </p:cTn>
                                        <p:tgtEl>
                                          <p:spTgt spid="2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228600" y="226786"/>
            <a:ext cx="8686800" cy="609600"/>
            <a:chOff x="241300" y="241300"/>
            <a:chExt cx="8686800" cy="609600"/>
          </a:xfrm>
        </p:grpSpPr>
        <p:sp>
          <p:nvSpPr>
            <p:cNvPr id="4" name="矩形 3"/>
            <p:cNvSpPr/>
            <p:nvPr/>
          </p:nvSpPr>
          <p:spPr>
            <a:xfrm>
              <a:off x="241300" y="241300"/>
              <a:ext cx="609600" cy="6096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355600" y="241300"/>
              <a:ext cx="609600" cy="609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4</a:t>
              </a:r>
              <a:endParaRPr lang="zh-CN" altLang="en-US" dirty="0"/>
            </a:p>
          </p:txBody>
        </p:sp>
        <p:sp>
          <p:nvSpPr>
            <p:cNvPr id="6" name="矩形 5"/>
            <p:cNvSpPr/>
            <p:nvPr/>
          </p:nvSpPr>
          <p:spPr>
            <a:xfrm>
              <a:off x="965200" y="792162"/>
              <a:ext cx="7962900" cy="58737"/>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965200" y="327679"/>
              <a:ext cx="6446519" cy="523220"/>
            </a:xfrm>
            <a:prstGeom prst="rect">
              <a:avLst/>
            </a:prstGeom>
            <a:noFill/>
          </p:spPr>
          <p:txBody>
            <a:bodyPr wrap="square" rtlCol="0">
              <a:spAutoFit/>
            </a:bodyPr>
            <a:lstStyle/>
            <a:p>
              <a:r>
                <a:rPr lang="zh-CN" altLang="en-US" sz="2800" b="1" dirty="0" smtClean="0"/>
                <a:t>信道化发射机</a:t>
              </a:r>
              <a:endParaRPr lang="zh-CN" altLang="en-US" sz="2800" b="1" dirty="0"/>
            </a:p>
          </p:txBody>
        </p:sp>
      </p:grpSp>
      <p:pic>
        <p:nvPicPr>
          <p:cNvPr id="10" name="图片 9"/>
          <p:cNvPicPr>
            <a:picLocks noChangeAspect="1"/>
          </p:cNvPicPr>
          <p:nvPr/>
        </p:nvPicPr>
        <p:blipFill>
          <a:blip r:embed="rId3"/>
          <a:stretch>
            <a:fillRect/>
          </a:stretch>
        </p:blipFill>
        <p:spPr>
          <a:xfrm>
            <a:off x="1571411" y="1023779"/>
            <a:ext cx="6267771" cy="277076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1" name="图片 10"/>
          <p:cNvPicPr>
            <a:picLocks noChangeAspect="1"/>
          </p:cNvPicPr>
          <p:nvPr/>
        </p:nvPicPr>
        <p:blipFill>
          <a:blip r:embed="rId4"/>
          <a:stretch>
            <a:fillRect/>
          </a:stretch>
        </p:blipFill>
        <p:spPr>
          <a:xfrm>
            <a:off x="222852" y="3678927"/>
            <a:ext cx="8698296" cy="317907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40471274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250" fill="hold"/>
                                        <p:tgtEl>
                                          <p:spTgt spid="11"/>
                                        </p:tgtEl>
                                        <p:attrNameLst>
                                          <p:attrName>ppt_x</p:attrName>
                                        </p:attrNameLst>
                                      </p:cBhvr>
                                      <p:tavLst>
                                        <p:tav tm="0">
                                          <p:val>
                                            <p:strVal val="#ppt_x"/>
                                          </p:val>
                                        </p:tav>
                                        <p:tav tm="100000">
                                          <p:val>
                                            <p:strVal val="#ppt_x"/>
                                          </p:val>
                                        </p:tav>
                                      </p:tavLst>
                                    </p:anim>
                                    <p:anim calcmode="lin" valueType="num">
                                      <p:cBhvr additive="base">
                                        <p:cTn id="8" dur="25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228600" y="226786"/>
            <a:ext cx="8686800" cy="609600"/>
            <a:chOff x="241300" y="241300"/>
            <a:chExt cx="8686800" cy="609600"/>
          </a:xfrm>
        </p:grpSpPr>
        <p:sp>
          <p:nvSpPr>
            <p:cNvPr id="4" name="矩形 3"/>
            <p:cNvSpPr/>
            <p:nvPr/>
          </p:nvSpPr>
          <p:spPr>
            <a:xfrm>
              <a:off x="241300" y="241300"/>
              <a:ext cx="609600" cy="6096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355600" y="241300"/>
              <a:ext cx="609600" cy="609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4</a:t>
              </a:r>
              <a:endParaRPr lang="zh-CN" altLang="en-US" dirty="0"/>
            </a:p>
          </p:txBody>
        </p:sp>
        <p:sp>
          <p:nvSpPr>
            <p:cNvPr id="6" name="矩形 5"/>
            <p:cNvSpPr/>
            <p:nvPr/>
          </p:nvSpPr>
          <p:spPr>
            <a:xfrm>
              <a:off x="965200" y="792162"/>
              <a:ext cx="7962900" cy="58737"/>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965200" y="327679"/>
              <a:ext cx="6446519" cy="523220"/>
            </a:xfrm>
            <a:prstGeom prst="rect">
              <a:avLst/>
            </a:prstGeom>
            <a:noFill/>
          </p:spPr>
          <p:txBody>
            <a:bodyPr wrap="square" rtlCol="0">
              <a:spAutoFit/>
            </a:bodyPr>
            <a:lstStyle/>
            <a:p>
              <a:r>
                <a:rPr lang="zh-CN" altLang="en-US" sz="2800" b="1" dirty="0" smtClean="0"/>
                <a:t>信道化接收机</a:t>
              </a:r>
              <a:endParaRPr lang="zh-CN" altLang="en-US" sz="2800" b="1" dirty="0"/>
            </a:p>
          </p:txBody>
        </p:sp>
      </p:grpSp>
      <p:pic>
        <p:nvPicPr>
          <p:cNvPr id="2" name="图片 1"/>
          <p:cNvPicPr>
            <a:picLocks noChangeAspect="1"/>
          </p:cNvPicPr>
          <p:nvPr/>
        </p:nvPicPr>
        <p:blipFill>
          <a:blip r:embed="rId3"/>
          <a:stretch>
            <a:fillRect/>
          </a:stretch>
        </p:blipFill>
        <p:spPr>
          <a:xfrm>
            <a:off x="1484188" y="1090453"/>
            <a:ext cx="6175625" cy="309375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3" name="图片 2"/>
          <p:cNvPicPr>
            <a:picLocks noChangeAspect="1"/>
          </p:cNvPicPr>
          <p:nvPr/>
        </p:nvPicPr>
        <p:blipFill>
          <a:blip r:embed="rId4"/>
          <a:stretch>
            <a:fillRect/>
          </a:stretch>
        </p:blipFill>
        <p:spPr>
          <a:xfrm>
            <a:off x="748205" y="2748867"/>
            <a:ext cx="7647590" cy="383077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6477798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ppt_x"/>
                                          </p:val>
                                        </p:tav>
                                        <p:tav tm="100000">
                                          <p:val>
                                            <p:strVal val="#ppt_x"/>
                                          </p:val>
                                        </p:tav>
                                      </p:tavLst>
                                    </p:anim>
                                    <p:anim calcmode="lin" valueType="num">
                                      <p:cBhvr additive="base">
                                        <p:cTn id="8" dur="25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228600" y="226786"/>
            <a:ext cx="8686800" cy="609600"/>
            <a:chOff x="241300" y="241300"/>
            <a:chExt cx="8686800" cy="609600"/>
          </a:xfrm>
        </p:grpSpPr>
        <p:sp>
          <p:nvSpPr>
            <p:cNvPr id="4" name="矩形 3"/>
            <p:cNvSpPr/>
            <p:nvPr/>
          </p:nvSpPr>
          <p:spPr>
            <a:xfrm>
              <a:off x="241300" y="241300"/>
              <a:ext cx="609600" cy="6096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355600" y="241300"/>
              <a:ext cx="609600" cy="609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4</a:t>
              </a:r>
              <a:endParaRPr lang="zh-CN" altLang="en-US" dirty="0"/>
            </a:p>
          </p:txBody>
        </p:sp>
        <p:sp>
          <p:nvSpPr>
            <p:cNvPr id="6" name="矩形 5"/>
            <p:cNvSpPr/>
            <p:nvPr/>
          </p:nvSpPr>
          <p:spPr>
            <a:xfrm>
              <a:off x="965200" y="792162"/>
              <a:ext cx="7962900" cy="58737"/>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965200" y="327679"/>
              <a:ext cx="6446519" cy="523220"/>
            </a:xfrm>
            <a:prstGeom prst="rect">
              <a:avLst/>
            </a:prstGeom>
            <a:noFill/>
          </p:spPr>
          <p:txBody>
            <a:bodyPr wrap="square" rtlCol="0">
              <a:spAutoFit/>
            </a:bodyPr>
            <a:lstStyle/>
            <a:p>
              <a:r>
                <a:rPr lang="zh-CN" altLang="en-US" sz="2800" b="1" dirty="0" smtClean="0"/>
                <a:t>仿真结果</a:t>
              </a:r>
              <a:endParaRPr lang="zh-CN" altLang="en-US" sz="2800" b="1" dirty="0"/>
            </a:p>
          </p:txBody>
        </p:sp>
      </p:grpSp>
      <p:pic>
        <p:nvPicPr>
          <p:cNvPr id="2" name="图片 1"/>
          <p:cNvPicPr>
            <a:picLocks noChangeAspect="1"/>
          </p:cNvPicPr>
          <p:nvPr/>
        </p:nvPicPr>
        <p:blipFill>
          <a:blip r:embed="rId3"/>
          <a:stretch>
            <a:fillRect/>
          </a:stretch>
        </p:blipFill>
        <p:spPr>
          <a:xfrm>
            <a:off x="725793" y="1009141"/>
            <a:ext cx="7692414" cy="2413000"/>
          </a:xfrm>
          <a:prstGeom prst="rect">
            <a:avLst/>
          </a:prstGeom>
        </p:spPr>
      </p:pic>
      <p:pic>
        <p:nvPicPr>
          <p:cNvPr id="3" name="图片 2"/>
          <p:cNvPicPr>
            <a:picLocks noChangeAspect="1"/>
          </p:cNvPicPr>
          <p:nvPr/>
        </p:nvPicPr>
        <p:blipFill>
          <a:blip r:embed="rId4"/>
          <a:stretch>
            <a:fillRect/>
          </a:stretch>
        </p:blipFill>
        <p:spPr>
          <a:xfrm>
            <a:off x="725793" y="1612391"/>
            <a:ext cx="7692414" cy="4813301"/>
          </a:xfrm>
          <a:prstGeom prst="rect">
            <a:avLst/>
          </a:prstGeom>
        </p:spPr>
      </p:pic>
      <p:sp>
        <p:nvSpPr>
          <p:cNvPr id="9" name="文本框 8"/>
          <p:cNvSpPr txBox="1"/>
          <p:nvPr/>
        </p:nvSpPr>
        <p:spPr>
          <a:xfrm>
            <a:off x="3440921" y="6425692"/>
            <a:ext cx="2262158" cy="369332"/>
          </a:xfrm>
          <a:prstGeom prst="rect">
            <a:avLst/>
          </a:prstGeom>
          <a:noFill/>
        </p:spPr>
        <p:txBody>
          <a:bodyPr wrap="none" rtlCol="0">
            <a:spAutoFit/>
          </a:bodyPr>
          <a:lstStyle/>
          <a:p>
            <a:r>
              <a:rPr lang="zh-CN" altLang="en-US" dirty="0" smtClean="0"/>
              <a:t>发射机输出信号频谱</a:t>
            </a:r>
            <a:endParaRPr lang="zh-CN" altLang="en-US" dirty="0"/>
          </a:p>
        </p:txBody>
      </p:sp>
    </p:spTree>
    <p:extLst>
      <p:ext uri="{BB962C8B-B14F-4D97-AF65-F5344CB8AC3E}">
        <p14:creationId xmlns:p14="http://schemas.microsoft.com/office/powerpoint/2010/main" val="30027259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 fill="hold"/>
                                        <p:tgtEl>
                                          <p:spTgt spid="2"/>
                                        </p:tgtEl>
                                        <p:attrNameLst>
                                          <p:attrName>ppt_x</p:attrName>
                                        </p:attrNameLst>
                                      </p:cBhvr>
                                      <p:tavLst>
                                        <p:tav tm="0">
                                          <p:val>
                                            <p:strVal val="0-#ppt_w/2"/>
                                          </p:val>
                                        </p:tav>
                                        <p:tav tm="100000">
                                          <p:val>
                                            <p:strVal val="#ppt_x"/>
                                          </p:val>
                                        </p:tav>
                                      </p:tavLst>
                                    </p:anim>
                                    <p:anim calcmode="lin" valueType="num">
                                      <p:cBhvr additive="base">
                                        <p:cTn id="8" dur="1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100" fill="hold"/>
                                        <p:tgtEl>
                                          <p:spTgt spid="3"/>
                                        </p:tgtEl>
                                        <p:attrNameLst>
                                          <p:attrName>ppt_x</p:attrName>
                                        </p:attrNameLst>
                                      </p:cBhvr>
                                      <p:tavLst>
                                        <p:tav tm="0">
                                          <p:val>
                                            <p:strVal val="0-#ppt_w/2"/>
                                          </p:val>
                                        </p:tav>
                                        <p:tav tm="100000">
                                          <p:val>
                                            <p:strVal val="#ppt_x"/>
                                          </p:val>
                                        </p:tav>
                                      </p:tavLst>
                                    </p:anim>
                                    <p:anim calcmode="lin" valueType="num">
                                      <p:cBhvr additive="base">
                                        <p:cTn id="14" dur="100" fill="hold"/>
                                        <p:tgtEl>
                                          <p:spTgt spid="3"/>
                                        </p:tgtEl>
                                        <p:attrNameLst>
                                          <p:attrName>ppt_y</p:attrName>
                                        </p:attrNameLst>
                                      </p:cBhvr>
                                      <p:tavLst>
                                        <p:tav tm="0">
                                          <p:val>
                                            <p:strVal val="#ppt_y"/>
                                          </p:val>
                                        </p:tav>
                                        <p:tav tm="100000">
                                          <p:val>
                                            <p:strVal val="#ppt_y"/>
                                          </p:val>
                                        </p:tav>
                                      </p:tavLst>
                                    </p:anim>
                                  </p:childTnLst>
                                </p:cTn>
                              </p:par>
                              <p:par>
                                <p:cTn id="15" presetID="2" presetClass="exit" presetSubtype="2" fill="hold" nodeType="withEffect">
                                  <p:stCondLst>
                                    <p:cond delay="0"/>
                                  </p:stCondLst>
                                  <p:childTnLst>
                                    <p:anim calcmode="lin" valueType="num">
                                      <p:cBhvr additive="base">
                                        <p:cTn id="16" dur="100"/>
                                        <p:tgtEl>
                                          <p:spTgt spid="2"/>
                                        </p:tgtEl>
                                        <p:attrNameLst>
                                          <p:attrName>ppt_x</p:attrName>
                                        </p:attrNameLst>
                                      </p:cBhvr>
                                      <p:tavLst>
                                        <p:tav tm="0">
                                          <p:val>
                                            <p:strVal val="ppt_x"/>
                                          </p:val>
                                        </p:tav>
                                        <p:tav tm="100000">
                                          <p:val>
                                            <p:strVal val="1+ppt_w/2"/>
                                          </p:val>
                                        </p:tav>
                                      </p:tavLst>
                                    </p:anim>
                                    <p:anim calcmode="lin" valueType="num">
                                      <p:cBhvr additive="base">
                                        <p:cTn id="17" dur="100"/>
                                        <p:tgtEl>
                                          <p:spTgt spid="2"/>
                                        </p:tgtEl>
                                        <p:attrNameLst>
                                          <p:attrName>ppt_y</p:attrName>
                                        </p:attrNameLst>
                                      </p:cBhvr>
                                      <p:tavLst>
                                        <p:tav tm="0">
                                          <p:val>
                                            <p:strVal val="ppt_y"/>
                                          </p:val>
                                        </p:tav>
                                        <p:tav tm="100000">
                                          <p:val>
                                            <p:strVal val="ppt_y"/>
                                          </p:val>
                                        </p:tav>
                                      </p:tavLst>
                                    </p:anim>
                                    <p:set>
                                      <p:cBhvr>
                                        <p:cTn id="18" dur="1" fill="hold">
                                          <p:stCondLst>
                                            <p:cond delay="99"/>
                                          </p:stCondLst>
                                        </p:cTn>
                                        <p:tgtEl>
                                          <p:spTgt spid="2"/>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2" presetClass="exit" presetSubtype="2" fill="hold" nodeType="clickEffect">
                                  <p:stCondLst>
                                    <p:cond delay="0"/>
                                  </p:stCondLst>
                                  <p:childTnLst>
                                    <p:anim calcmode="lin" valueType="num">
                                      <p:cBhvr additive="base">
                                        <p:cTn id="22" dur="100"/>
                                        <p:tgtEl>
                                          <p:spTgt spid="3"/>
                                        </p:tgtEl>
                                        <p:attrNameLst>
                                          <p:attrName>ppt_x</p:attrName>
                                        </p:attrNameLst>
                                      </p:cBhvr>
                                      <p:tavLst>
                                        <p:tav tm="0">
                                          <p:val>
                                            <p:strVal val="ppt_x"/>
                                          </p:val>
                                        </p:tav>
                                        <p:tav tm="100000">
                                          <p:val>
                                            <p:strVal val="1+ppt_w/2"/>
                                          </p:val>
                                        </p:tav>
                                      </p:tavLst>
                                    </p:anim>
                                    <p:anim calcmode="lin" valueType="num">
                                      <p:cBhvr additive="base">
                                        <p:cTn id="23" dur="100"/>
                                        <p:tgtEl>
                                          <p:spTgt spid="3"/>
                                        </p:tgtEl>
                                        <p:attrNameLst>
                                          <p:attrName>ppt_y</p:attrName>
                                        </p:attrNameLst>
                                      </p:cBhvr>
                                      <p:tavLst>
                                        <p:tav tm="0">
                                          <p:val>
                                            <p:strVal val="ppt_y"/>
                                          </p:val>
                                        </p:tav>
                                        <p:tav tm="100000">
                                          <p:val>
                                            <p:strVal val="ppt_y"/>
                                          </p:val>
                                        </p:tav>
                                      </p:tavLst>
                                    </p:anim>
                                    <p:set>
                                      <p:cBhvr>
                                        <p:cTn id="24" dur="1" fill="hold">
                                          <p:stCondLst>
                                            <p:cond delay="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228600" y="226786"/>
            <a:ext cx="8686800" cy="609600"/>
            <a:chOff x="241300" y="241300"/>
            <a:chExt cx="8686800" cy="609600"/>
          </a:xfrm>
        </p:grpSpPr>
        <p:sp>
          <p:nvSpPr>
            <p:cNvPr id="4" name="矩形 3"/>
            <p:cNvSpPr/>
            <p:nvPr/>
          </p:nvSpPr>
          <p:spPr>
            <a:xfrm>
              <a:off x="241300" y="241300"/>
              <a:ext cx="609600" cy="6096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355600" y="241300"/>
              <a:ext cx="609600" cy="609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4</a:t>
              </a:r>
              <a:endParaRPr lang="zh-CN" altLang="en-US" dirty="0"/>
            </a:p>
          </p:txBody>
        </p:sp>
        <p:sp>
          <p:nvSpPr>
            <p:cNvPr id="6" name="矩形 5"/>
            <p:cNvSpPr/>
            <p:nvPr/>
          </p:nvSpPr>
          <p:spPr>
            <a:xfrm>
              <a:off x="965200" y="792162"/>
              <a:ext cx="7962900" cy="58737"/>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965200" y="327679"/>
              <a:ext cx="6446519" cy="523220"/>
            </a:xfrm>
            <a:prstGeom prst="rect">
              <a:avLst/>
            </a:prstGeom>
            <a:noFill/>
          </p:spPr>
          <p:txBody>
            <a:bodyPr wrap="square" rtlCol="0">
              <a:spAutoFit/>
            </a:bodyPr>
            <a:lstStyle/>
            <a:p>
              <a:r>
                <a:rPr lang="zh-CN" altLang="en-US" sz="2800" b="1" dirty="0" smtClean="0"/>
                <a:t>仿真结果</a:t>
              </a:r>
              <a:endParaRPr lang="zh-CN" altLang="en-US" sz="2800" b="1" dirty="0"/>
            </a:p>
          </p:txBody>
        </p:sp>
      </p:grpSp>
      <p:sp>
        <p:nvSpPr>
          <p:cNvPr id="9" name="文本框 8"/>
          <p:cNvSpPr txBox="1"/>
          <p:nvPr/>
        </p:nvSpPr>
        <p:spPr>
          <a:xfrm>
            <a:off x="3094672" y="6425692"/>
            <a:ext cx="2954656" cy="369332"/>
          </a:xfrm>
          <a:prstGeom prst="rect">
            <a:avLst/>
          </a:prstGeom>
          <a:noFill/>
        </p:spPr>
        <p:txBody>
          <a:bodyPr wrap="none" rtlCol="0">
            <a:spAutoFit/>
          </a:bodyPr>
          <a:lstStyle/>
          <a:p>
            <a:pPr algn="ctr"/>
            <a:r>
              <a:rPr lang="zh-CN" altLang="en-US" dirty="0" smtClean="0"/>
              <a:t>多通道接收机解调信号对比</a:t>
            </a:r>
            <a:endParaRPr lang="zh-CN" altLang="en-US" dirty="0"/>
          </a:p>
        </p:txBody>
      </p:sp>
      <p:pic>
        <p:nvPicPr>
          <p:cNvPr id="10" name="图片 9"/>
          <p:cNvPicPr>
            <a:picLocks noChangeAspect="1"/>
          </p:cNvPicPr>
          <p:nvPr/>
        </p:nvPicPr>
        <p:blipFill>
          <a:blip r:embed="rId3"/>
          <a:stretch>
            <a:fillRect/>
          </a:stretch>
        </p:blipFill>
        <p:spPr>
          <a:xfrm>
            <a:off x="477197" y="922764"/>
            <a:ext cx="8189607" cy="5124405"/>
          </a:xfrm>
          <a:prstGeom prst="rect">
            <a:avLst/>
          </a:prstGeom>
        </p:spPr>
      </p:pic>
      <p:pic>
        <p:nvPicPr>
          <p:cNvPr id="11" name="图片 10"/>
          <p:cNvPicPr>
            <a:picLocks noChangeAspect="1"/>
          </p:cNvPicPr>
          <p:nvPr/>
        </p:nvPicPr>
        <p:blipFill>
          <a:blip r:embed="rId4"/>
          <a:stretch>
            <a:fillRect/>
          </a:stretch>
        </p:blipFill>
        <p:spPr>
          <a:xfrm>
            <a:off x="243431" y="647191"/>
            <a:ext cx="8657139" cy="5778501"/>
          </a:xfrm>
          <a:prstGeom prst="rect">
            <a:avLst/>
          </a:prstGeom>
        </p:spPr>
      </p:pic>
    </p:spTree>
    <p:extLst>
      <p:ext uri="{BB962C8B-B14F-4D97-AF65-F5344CB8AC3E}">
        <p14:creationId xmlns:p14="http://schemas.microsoft.com/office/powerpoint/2010/main" val="6203009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100" fill="hold"/>
                                        <p:tgtEl>
                                          <p:spTgt spid="11"/>
                                        </p:tgtEl>
                                        <p:attrNameLst>
                                          <p:attrName>ppt_x</p:attrName>
                                        </p:attrNameLst>
                                      </p:cBhvr>
                                      <p:tavLst>
                                        <p:tav tm="0">
                                          <p:val>
                                            <p:strVal val="0-#ppt_w/2"/>
                                          </p:val>
                                        </p:tav>
                                        <p:tav tm="100000">
                                          <p:val>
                                            <p:strVal val="#ppt_x"/>
                                          </p:val>
                                        </p:tav>
                                      </p:tavLst>
                                    </p:anim>
                                    <p:anim calcmode="lin" valueType="num">
                                      <p:cBhvr additive="base">
                                        <p:cTn id="8" dur="1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xit" presetSubtype="2" fill="hold" nodeType="clickEffect">
                                  <p:stCondLst>
                                    <p:cond delay="0"/>
                                  </p:stCondLst>
                                  <p:childTnLst>
                                    <p:anim calcmode="lin" valueType="num">
                                      <p:cBhvr additive="base">
                                        <p:cTn id="12" dur="100"/>
                                        <p:tgtEl>
                                          <p:spTgt spid="11"/>
                                        </p:tgtEl>
                                        <p:attrNameLst>
                                          <p:attrName>ppt_x</p:attrName>
                                        </p:attrNameLst>
                                      </p:cBhvr>
                                      <p:tavLst>
                                        <p:tav tm="0">
                                          <p:val>
                                            <p:strVal val="ppt_x"/>
                                          </p:val>
                                        </p:tav>
                                        <p:tav tm="100000">
                                          <p:val>
                                            <p:strVal val="1+ppt_w/2"/>
                                          </p:val>
                                        </p:tav>
                                      </p:tavLst>
                                    </p:anim>
                                    <p:anim calcmode="lin" valueType="num">
                                      <p:cBhvr additive="base">
                                        <p:cTn id="13" dur="100"/>
                                        <p:tgtEl>
                                          <p:spTgt spid="11"/>
                                        </p:tgtEl>
                                        <p:attrNameLst>
                                          <p:attrName>ppt_y</p:attrName>
                                        </p:attrNameLst>
                                      </p:cBhvr>
                                      <p:tavLst>
                                        <p:tav tm="0">
                                          <p:val>
                                            <p:strVal val="ppt_y"/>
                                          </p:val>
                                        </p:tav>
                                        <p:tav tm="100000">
                                          <p:val>
                                            <p:strVal val="ppt_y"/>
                                          </p:val>
                                        </p:tav>
                                      </p:tavLst>
                                    </p:anim>
                                    <p:set>
                                      <p:cBhvr>
                                        <p:cTn id="14" dur="1" fill="hold">
                                          <p:stCondLst>
                                            <p:cond delay="99"/>
                                          </p:stCondLst>
                                        </p:cTn>
                                        <p:tgtEl>
                                          <p:spTgt spid="11"/>
                                        </p:tgtEl>
                                        <p:attrNameLst>
                                          <p:attrName>style.visibility</p:attrName>
                                        </p:attrNameLst>
                                      </p:cBhvr>
                                      <p:to>
                                        <p:strVal val="hidden"/>
                                      </p:to>
                                    </p:set>
                                  </p:childTnLst>
                                </p:cTn>
                              </p:par>
                              <p:par>
                                <p:cTn id="15" presetID="2" presetClass="entr" presetSubtype="8"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100" fill="hold"/>
                                        <p:tgtEl>
                                          <p:spTgt spid="10"/>
                                        </p:tgtEl>
                                        <p:attrNameLst>
                                          <p:attrName>ppt_x</p:attrName>
                                        </p:attrNameLst>
                                      </p:cBhvr>
                                      <p:tavLst>
                                        <p:tav tm="0">
                                          <p:val>
                                            <p:strVal val="0-#ppt_w/2"/>
                                          </p:val>
                                        </p:tav>
                                        <p:tav tm="100000">
                                          <p:val>
                                            <p:strVal val="#ppt_x"/>
                                          </p:val>
                                        </p:tav>
                                      </p:tavLst>
                                    </p:anim>
                                    <p:anim calcmode="lin" valueType="num">
                                      <p:cBhvr additive="base">
                                        <p:cTn id="18" dur="1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xit" presetSubtype="2" fill="hold" nodeType="clickEffect">
                                  <p:stCondLst>
                                    <p:cond delay="0"/>
                                  </p:stCondLst>
                                  <p:childTnLst>
                                    <p:anim calcmode="lin" valueType="num">
                                      <p:cBhvr additive="base">
                                        <p:cTn id="22" dur="100"/>
                                        <p:tgtEl>
                                          <p:spTgt spid="10"/>
                                        </p:tgtEl>
                                        <p:attrNameLst>
                                          <p:attrName>ppt_x</p:attrName>
                                        </p:attrNameLst>
                                      </p:cBhvr>
                                      <p:tavLst>
                                        <p:tav tm="0">
                                          <p:val>
                                            <p:strVal val="ppt_x"/>
                                          </p:val>
                                        </p:tav>
                                        <p:tav tm="100000">
                                          <p:val>
                                            <p:strVal val="1+ppt_w/2"/>
                                          </p:val>
                                        </p:tav>
                                      </p:tavLst>
                                    </p:anim>
                                    <p:anim calcmode="lin" valueType="num">
                                      <p:cBhvr additive="base">
                                        <p:cTn id="23" dur="100"/>
                                        <p:tgtEl>
                                          <p:spTgt spid="10"/>
                                        </p:tgtEl>
                                        <p:attrNameLst>
                                          <p:attrName>ppt_y</p:attrName>
                                        </p:attrNameLst>
                                      </p:cBhvr>
                                      <p:tavLst>
                                        <p:tav tm="0">
                                          <p:val>
                                            <p:strVal val="ppt_y"/>
                                          </p:val>
                                        </p:tav>
                                        <p:tav tm="100000">
                                          <p:val>
                                            <p:strVal val="ppt_y"/>
                                          </p:val>
                                        </p:tav>
                                      </p:tavLst>
                                    </p:anim>
                                    <p:set>
                                      <p:cBhvr>
                                        <p:cTn id="24" dur="1" fill="hold">
                                          <p:stCondLst>
                                            <p:cond delay="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228600" y="226786"/>
            <a:ext cx="8686800" cy="609600"/>
            <a:chOff x="241300" y="241300"/>
            <a:chExt cx="8686800" cy="609600"/>
          </a:xfrm>
        </p:grpSpPr>
        <p:sp>
          <p:nvSpPr>
            <p:cNvPr id="4" name="矩形 3"/>
            <p:cNvSpPr/>
            <p:nvPr/>
          </p:nvSpPr>
          <p:spPr>
            <a:xfrm>
              <a:off x="241300" y="241300"/>
              <a:ext cx="609600" cy="6096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355600" y="241300"/>
              <a:ext cx="609600" cy="609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5</a:t>
              </a:r>
              <a:endParaRPr lang="zh-CN" altLang="en-US" dirty="0"/>
            </a:p>
          </p:txBody>
        </p:sp>
        <p:sp>
          <p:nvSpPr>
            <p:cNvPr id="6" name="矩形 5"/>
            <p:cNvSpPr/>
            <p:nvPr/>
          </p:nvSpPr>
          <p:spPr>
            <a:xfrm>
              <a:off x="965200" y="792162"/>
              <a:ext cx="7962900" cy="58737"/>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965200" y="327679"/>
              <a:ext cx="6446519" cy="523220"/>
            </a:xfrm>
            <a:prstGeom prst="rect">
              <a:avLst/>
            </a:prstGeom>
            <a:noFill/>
          </p:spPr>
          <p:txBody>
            <a:bodyPr wrap="square" rtlCol="0">
              <a:spAutoFit/>
            </a:bodyPr>
            <a:lstStyle/>
            <a:p>
              <a:r>
                <a:rPr lang="zh-CN" altLang="en-US" sz="2800" b="1" dirty="0" smtClean="0"/>
                <a:t>硬件仿真流程</a:t>
              </a:r>
              <a:endParaRPr lang="zh-CN" altLang="en-US" sz="2800" b="1" dirty="0"/>
            </a:p>
          </p:txBody>
        </p:sp>
      </p:grpSp>
      <p:grpSp>
        <p:nvGrpSpPr>
          <p:cNvPr id="13" name="组合 12"/>
          <p:cNvGrpSpPr/>
          <p:nvPr/>
        </p:nvGrpSpPr>
        <p:grpSpPr>
          <a:xfrm>
            <a:off x="1912849" y="1581998"/>
            <a:ext cx="4525819" cy="1468582"/>
            <a:chOff x="1722086" y="3175848"/>
            <a:chExt cx="4525819" cy="1468582"/>
          </a:xfrm>
        </p:grpSpPr>
        <p:sp>
          <p:nvSpPr>
            <p:cNvPr id="12" name="矩形 11"/>
            <p:cNvSpPr/>
            <p:nvPr/>
          </p:nvSpPr>
          <p:spPr>
            <a:xfrm>
              <a:off x="1722086" y="3175848"/>
              <a:ext cx="4525819" cy="146858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p:cNvPicPr>
              <a:picLocks noChangeAspect="1"/>
            </p:cNvPicPr>
            <p:nvPr/>
          </p:nvPicPr>
          <p:blipFill>
            <a:blip r:embed="rId3"/>
            <a:stretch>
              <a:fillRect/>
            </a:stretch>
          </p:blipFill>
          <p:spPr>
            <a:xfrm>
              <a:off x="1808016" y="3425230"/>
              <a:ext cx="4353957" cy="1117600"/>
            </a:xfrm>
            <a:prstGeom prst="rect">
              <a:avLst/>
            </a:prstGeom>
          </p:spPr>
        </p:pic>
      </p:grpSp>
      <p:pic>
        <p:nvPicPr>
          <p:cNvPr id="16" name="图片 15"/>
          <p:cNvPicPr>
            <a:picLocks noChangeAspect="1"/>
          </p:cNvPicPr>
          <p:nvPr/>
        </p:nvPicPr>
        <p:blipFill>
          <a:blip r:embed="rId4"/>
          <a:stretch>
            <a:fillRect/>
          </a:stretch>
        </p:blipFill>
        <p:spPr>
          <a:xfrm>
            <a:off x="1912849" y="3796193"/>
            <a:ext cx="4937870" cy="1384300"/>
          </a:xfrm>
          <a:prstGeom prst="rect">
            <a:avLst/>
          </a:prstGeom>
        </p:spPr>
      </p:pic>
    </p:spTree>
    <p:extLst>
      <p:ext uri="{BB962C8B-B14F-4D97-AF65-F5344CB8AC3E}">
        <p14:creationId xmlns:p14="http://schemas.microsoft.com/office/powerpoint/2010/main" val="370315762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228600" y="226786"/>
            <a:ext cx="8686800" cy="609600"/>
            <a:chOff x="241300" y="241300"/>
            <a:chExt cx="8686800" cy="609600"/>
          </a:xfrm>
        </p:grpSpPr>
        <p:sp>
          <p:nvSpPr>
            <p:cNvPr id="4" name="矩形 3"/>
            <p:cNvSpPr/>
            <p:nvPr/>
          </p:nvSpPr>
          <p:spPr>
            <a:xfrm>
              <a:off x="241300" y="241300"/>
              <a:ext cx="609600" cy="6096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355600" y="241300"/>
              <a:ext cx="609600" cy="609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5</a:t>
              </a:r>
              <a:endParaRPr lang="zh-CN" altLang="en-US" dirty="0"/>
            </a:p>
          </p:txBody>
        </p:sp>
        <p:sp>
          <p:nvSpPr>
            <p:cNvPr id="6" name="矩形 5"/>
            <p:cNvSpPr/>
            <p:nvPr/>
          </p:nvSpPr>
          <p:spPr>
            <a:xfrm>
              <a:off x="965200" y="792162"/>
              <a:ext cx="7962900" cy="58737"/>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965200" y="327679"/>
              <a:ext cx="6446519" cy="523220"/>
            </a:xfrm>
            <a:prstGeom prst="rect">
              <a:avLst/>
            </a:prstGeom>
            <a:noFill/>
          </p:spPr>
          <p:txBody>
            <a:bodyPr wrap="square" rtlCol="0">
              <a:spAutoFit/>
            </a:bodyPr>
            <a:lstStyle/>
            <a:p>
              <a:r>
                <a:rPr lang="zh-CN" altLang="en-US" sz="2800" b="1" dirty="0" smtClean="0"/>
                <a:t>硬件仿真流程</a:t>
              </a:r>
              <a:endParaRPr lang="zh-CN" altLang="en-US" sz="2800" b="1" dirty="0"/>
            </a:p>
          </p:txBody>
        </p:sp>
      </p:grpSp>
      <p:pic>
        <p:nvPicPr>
          <p:cNvPr id="14" name="图片 13"/>
          <p:cNvPicPr>
            <a:picLocks noChangeAspect="1"/>
          </p:cNvPicPr>
          <p:nvPr/>
        </p:nvPicPr>
        <p:blipFill>
          <a:blip r:embed="rId3"/>
          <a:stretch>
            <a:fillRect/>
          </a:stretch>
        </p:blipFill>
        <p:spPr>
          <a:xfrm>
            <a:off x="1302691" y="1300868"/>
            <a:ext cx="6169164" cy="2324100"/>
          </a:xfrm>
          <a:prstGeom prst="rect">
            <a:avLst/>
          </a:prstGeom>
        </p:spPr>
      </p:pic>
      <p:pic>
        <p:nvPicPr>
          <p:cNvPr id="15" name="图片 14"/>
          <p:cNvPicPr>
            <a:picLocks noChangeAspect="1"/>
          </p:cNvPicPr>
          <p:nvPr/>
        </p:nvPicPr>
        <p:blipFill>
          <a:blip r:embed="rId4"/>
          <a:stretch>
            <a:fillRect/>
          </a:stretch>
        </p:blipFill>
        <p:spPr>
          <a:xfrm>
            <a:off x="1880257" y="3926032"/>
            <a:ext cx="5014032" cy="2552700"/>
          </a:xfrm>
          <a:prstGeom prst="rect">
            <a:avLst/>
          </a:prstGeom>
        </p:spPr>
      </p:pic>
    </p:spTree>
    <p:extLst>
      <p:ext uri="{BB962C8B-B14F-4D97-AF65-F5344CB8AC3E}">
        <p14:creationId xmlns:p14="http://schemas.microsoft.com/office/powerpoint/2010/main" val="19930402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228600" y="226786"/>
            <a:ext cx="8686800" cy="609600"/>
            <a:chOff x="241300" y="241300"/>
            <a:chExt cx="8686800" cy="609600"/>
          </a:xfrm>
        </p:grpSpPr>
        <p:sp>
          <p:nvSpPr>
            <p:cNvPr id="4" name="矩形 3"/>
            <p:cNvSpPr/>
            <p:nvPr/>
          </p:nvSpPr>
          <p:spPr>
            <a:xfrm>
              <a:off x="241300" y="241300"/>
              <a:ext cx="609600" cy="6096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355600" y="241300"/>
              <a:ext cx="609600" cy="609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5</a:t>
              </a:r>
              <a:endParaRPr lang="zh-CN" altLang="en-US" dirty="0"/>
            </a:p>
          </p:txBody>
        </p:sp>
        <p:sp>
          <p:nvSpPr>
            <p:cNvPr id="6" name="矩形 5"/>
            <p:cNvSpPr/>
            <p:nvPr/>
          </p:nvSpPr>
          <p:spPr>
            <a:xfrm>
              <a:off x="965200" y="792162"/>
              <a:ext cx="7962900" cy="58737"/>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965200" y="327679"/>
              <a:ext cx="6446519" cy="523220"/>
            </a:xfrm>
            <a:prstGeom prst="rect">
              <a:avLst/>
            </a:prstGeom>
            <a:noFill/>
          </p:spPr>
          <p:txBody>
            <a:bodyPr wrap="square" rtlCol="0">
              <a:spAutoFit/>
            </a:bodyPr>
            <a:lstStyle/>
            <a:p>
              <a:r>
                <a:rPr lang="en-US" altLang="zh-CN" sz="2800" b="1" dirty="0" smtClean="0"/>
                <a:t>MODELSIM</a:t>
              </a:r>
              <a:r>
                <a:rPr lang="zh-CN" altLang="en-US" sz="2800" b="1" dirty="0" smtClean="0"/>
                <a:t>仿真结果</a:t>
              </a:r>
              <a:endParaRPr lang="zh-CN" altLang="en-US" sz="2800" b="1" dirty="0"/>
            </a:p>
          </p:txBody>
        </p:sp>
      </p:grpSp>
      <p:pic>
        <p:nvPicPr>
          <p:cNvPr id="2" name="图片 1"/>
          <p:cNvPicPr>
            <a:picLocks noChangeAspect="1"/>
          </p:cNvPicPr>
          <p:nvPr/>
        </p:nvPicPr>
        <p:blipFill>
          <a:blip r:embed="rId3"/>
          <a:stretch>
            <a:fillRect/>
          </a:stretch>
        </p:blipFill>
        <p:spPr>
          <a:xfrm>
            <a:off x="228600" y="1087561"/>
            <a:ext cx="8471911" cy="1492848"/>
          </a:xfrm>
          <a:prstGeom prst="rect">
            <a:avLst/>
          </a:prstGeom>
        </p:spPr>
      </p:pic>
      <p:sp>
        <p:nvSpPr>
          <p:cNvPr id="3" name="文本框 2"/>
          <p:cNvSpPr txBox="1"/>
          <p:nvPr/>
        </p:nvSpPr>
        <p:spPr>
          <a:xfrm>
            <a:off x="3679725" y="4073236"/>
            <a:ext cx="1569660" cy="369332"/>
          </a:xfrm>
          <a:prstGeom prst="rect">
            <a:avLst/>
          </a:prstGeom>
          <a:noFill/>
        </p:spPr>
        <p:txBody>
          <a:bodyPr wrap="none" rtlCol="0">
            <a:spAutoFit/>
          </a:bodyPr>
          <a:lstStyle/>
          <a:p>
            <a:r>
              <a:rPr lang="zh-CN" altLang="en-US" dirty="0"/>
              <a:t>插值</a:t>
            </a:r>
            <a:r>
              <a:rPr lang="zh-CN" altLang="en-US" dirty="0" smtClean="0"/>
              <a:t>器仿真图</a:t>
            </a:r>
            <a:endParaRPr lang="zh-CN" altLang="en-US" dirty="0"/>
          </a:p>
        </p:txBody>
      </p:sp>
      <p:pic>
        <p:nvPicPr>
          <p:cNvPr id="9" name="图片 8"/>
          <p:cNvPicPr>
            <a:picLocks noChangeAspect="1"/>
          </p:cNvPicPr>
          <p:nvPr/>
        </p:nvPicPr>
        <p:blipFill>
          <a:blip r:embed="rId4"/>
          <a:stretch>
            <a:fillRect/>
          </a:stretch>
        </p:blipFill>
        <p:spPr>
          <a:xfrm>
            <a:off x="228600" y="2729535"/>
            <a:ext cx="8437244" cy="1260573"/>
          </a:xfrm>
          <a:prstGeom prst="rect">
            <a:avLst/>
          </a:prstGeom>
        </p:spPr>
      </p:pic>
      <p:sp>
        <p:nvSpPr>
          <p:cNvPr id="10" name="矩形 9"/>
          <p:cNvSpPr/>
          <p:nvPr/>
        </p:nvSpPr>
        <p:spPr>
          <a:xfrm>
            <a:off x="2216150" y="3426786"/>
            <a:ext cx="2762250" cy="446714"/>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3818271" y="6307115"/>
            <a:ext cx="1569660" cy="369332"/>
          </a:xfrm>
          <a:prstGeom prst="rect">
            <a:avLst/>
          </a:prstGeom>
          <a:noFill/>
        </p:spPr>
        <p:txBody>
          <a:bodyPr wrap="none" rtlCol="0">
            <a:spAutoFit/>
          </a:bodyPr>
          <a:lstStyle/>
          <a:p>
            <a:r>
              <a:rPr lang="zh-CN" altLang="en-US" dirty="0" smtClean="0"/>
              <a:t>抽取器仿真图</a:t>
            </a:r>
            <a:endParaRPr lang="zh-CN" altLang="en-US" dirty="0"/>
          </a:p>
        </p:txBody>
      </p:sp>
      <p:pic>
        <p:nvPicPr>
          <p:cNvPr id="13" name="图片 12"/>
          <p:cNvPicPr>
            <a:picLocks noChangeAspect="1"/>
          </p:cNvPicPr>
          <p:nvPr/>
        </p:nvPicPr>
        <p:blipFill>
          <a:blip r:embed="rId5"/>
          <a:stretch>
            <a:fillRect/>
          </a:stretch>
        </p:blipFill>
        <p:spPr>
          <a:xfrm>
            <a:off x="483105" y="4444956"/>
            <a:ext cx="7962900" cy="1876425"/>
          </a:xfrm>
          <a:prstGeom prst="rect">
            <a:avLst/>
          </a:prstGeom>
        </p:spPr>
      </p:pic>
    </p:spTree>
    <p:extLst>
      <p:ext uri="{BB962C8B-B14F-4D97-AF65-F5344CB8AC3E}">
        <p14:creationId xmlns:p14="http://schemas.microsoft.com/office/powerpoint/2010/main" val="37741922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0" y="0"/>
            <a:ext cx="18923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 name="组合 9"/>
          <p:cNvGrpSpPr/>
          <p:nvPr/>
        </p:nvGrpSpPr>
        <p:grpSpPr>
          <a:xfrm>
            <a:off x="3086100" y="1221994"/>
            <a:ext cx="4764315" cy="609600"/>
            <a:chOff x="1694543" y="1721758"/>
            <a:chExt cx="4764315" cy="609600"/>
          </a:xfrm>
        </p:grpSpPr>
        <p:sp>
          <p:nvSpPr>
            <p:cNvPr id="11" name="矩形 10"/>
            <p:cNvSpPr/>
            <p:nvPr/>
          </p:nvSpPr>
          <p:spPr>
            <a:xfrm>
              <a:off x="1694543" y="1721758"/>
              <a:ext cx="609600" cy="6096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808843" y="1721758"/>
              <a:ext cx="609600" cy="609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mtClean="0"/>
                <a:t>1</a:t>
              </a:r>
              <a:endParaRPr lang="zh-CN" altLang="en-US"/>
            </a:p>
          </p:txBody>
        </p:sp>
        <p:sp>
          <p:nvSpPr>
            <p:cNvPr id="13" name="矩形 12"/>
            <p:cNvSpPr/>
            <p:nvPr/>
          </p:nvSpPr>
          <p:spPr>
            <a:xfrm>
              <a:off x="2418443" y="2272620"/>
              <a:ext cx="4040414" cy="58737"/>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2418444" y="1808137"/>
              <a:ext cx="4040414" cy="523220"/>
            </a:xfrm>
            <a:prstGeom prst="rect">
              <a:avLst/>
            </a:prstGeom>
            <a:noFill/>
          </p:spPr>
          <p:txBody>
            <a:bodyPr wrap="square" rtlCol="0">
              <a:spAutoFit/>
            </a:bodyPr>
            <a:lstStyle/>
            <a:p>
              <a:r>
                <a:rPr lang="zh-CN" altLang="en-US" sz="2800" b="1" dirty="0" smtClean="0"/>
                <a:t>采样定理</a:t>
              </a:r>
              <a:endParaRPr lang="zh-CN" altLang="en-US" sz="2800" b="1" dirty="0"/>
            </a:p>
          </p:txBody>
        </p:sp>
      </p:grpSp>
      <p:grpSp>
        <p:nvGrpSpPr>
          <p:cNvPr id="16" name="组合 15"/>
          <p:cNvGrpSpPr/>
          <p:nvPr/>
        </p:nvGrpSpPr>
        <p:grpSpPr>
          <a:xfrm>
            <a:off x="3071586" y="2000809"/>
            <a:ext cx="4764315" cy="609600"/>
            <a:chOff x="1694543" y="1721758"/>
            <a:chExt cx="4764315" cy="609600"/>
          </a:xfrm>
        </p:grpSpPr>
        <p:sp>
          <p:nvSpPr>
            <p:cNvPr id="17" name="矩形 16"/>
            <p:cNvSpPr/>
            <p:nvPr/>
          </p:nvSpPr>
          <p:spPr>
            <a:xfrm>
              <a:off x="1694543" y="1721758"/>
              <a:ext cx="609600" cy="6096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1808843" y="1721758"/>
              <a:ext cx="609600" cy="609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2</a:t>
              </a:r>
              <a:endParaRPr lang="zh-CN" altLang="en-US"/>
            </a:p>
          </p:txBody>
        </p:sp>
        <p:sp>
          <p:nvSpPr>
            <p:cNvPr id="19" name="矩形 18"/>
            <p:cNvSpPr/>
            <p:nvPr/>
          </p:nvSpPr>
          <p:spPr>
            <a:xfrm>
              <a:off x="2418443" y="2272620"/>
              <a:ext cx="4040414" cy="58737"/>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p:cNvSpPr txBox="1"/>
            <p:nvPr/>
          </p:nvSpPr>
          <p:spPr>
            <a:xfrm>
              <a:off x="2418444" y="1808137"/>
              <a:ext cx="4040414" cy="523220"/>
            </a:xfrm>
            <a:prstGeom prst="rect">
              <a:avLst/>
            </a:prstGeom>
            <a:noFill/>
          </p:spPr>
          <p:txBody>
            <a:bodyPr wrap="square" rtlCol="0">
              <a:spAutoFit/>
            </a:bodyPr>
            <a:lstStyle/>
            <a:p>
              <a:r>
                <a:rPr lang="zh-CN" altLang="en-US" sz="2800" b="1" dirty="0" smtClean="0"/>
                <a:t>采样率变换</a:t>
              </a:r>
              <a:endParaRPr lang="zh-CN" altLang="en-US" sz="2800" b="1" dirty="0"/>
            </a:p>
          </p:txBody>
        </p:sp>
      </p:grpSp>
      <p:grpSp>
        <p:nvGrpSpPr>
          <p:cNvPr id="21" name="组合 20"/>
          <p:cNvGrpSpPr/>
          <p:nvPr/>
        </p:nvGrpSpPr>
        <p:grpSpPr>
          <a:xfrm>
            <a:off x="3086099" y="2779624"/>
            <a:ext cx="4764315" cy="609600"/>
            <a:chOff x="1694543" y="1721758"/>
            <a:chExt cx="4764315" cy="609600"/>
          </a:xfrm>
        </p:grpSpPr>
        <p:sp>
          <p:nvSpPr>
            <p:cNvPr id="22" name="矩形 21"/>
            <p:cNvSpPr/>
            <p:nvPr/>
          </p:nvSpPr>
          <p:spPr>
            <a:xfrm>
              <a:off x="1694543" y="1721758"/>
              <a:ext cx="609600" cy="6096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1808843" y="1721758"/>
              <a:ext cx="609600" cy="609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3</a:t>
              </a:r>
              <a:endParaRPr lang="zh-CN" altLang="en-US"/>
            </a:p>
          </p:txBody>
        </p:sp>
        <p:sp>
          <p:nvSpPr>
            <p:cNvPr id="24" name="矩形 23"/>
            <p:cNvSpPr/>
            <p:nvPr/>
          </p:nvSpPr>
          <p:spPr>
            <a:xfrm>
              <a:off x="2418443" y="2272620"/>
              <a:ext cx="4040414" cy="58737"/>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文本框 24"/>
            <p:cNvSpPr txBox="1"/>
            <p:nvPr/>
          </p:nvSpPr>
          <p:spPr>
            <a:xfrm>
              <a:off x="2418444" y="1808137"/>
              <a:ext cx="4040414" cy="523220"/>
            </a:xfrm>
            <a:prstGeom prst="rect">
              <a:avLst/>
            </a:prstGeom>
            <a:noFill/>
          </p:spPr>
          <p:txBody>
            <a:bodyPr wrap="square" rtlCol="0">
              <a:spAutoFit/>
            </a:bodyPr>
            <a:lstStyle/>
            <a:p>
              <a:r>
                <a:rPr lang="zh-CN" altLang="en-US" sz="2800" b="1" dirty="0" smtClean="0"/>
                <a:t>多相滤波结构</a:t>
              </a:r>
              <a:endParaRPr lang="zh-CN" altLang="en-US" sz="2800" b="1" dirty="0"/>
            </a:p>
          </p:txBody>
        </p:sp>
      </p:grpSp>
      <p:grpSp>
        <p:nvGrpSpPr>
          <p:cNvPr id="26" name="组合 25"/>
          <p:cNvGrpSpPr/>
          <p:nvPr/>
        </p:nvGrpSpPr>
        <p:grpSpPr>
          <a:xfrm>
            <a:off x="3086099" y="3558439"/>
            <a:ext cx="4764315" cy="609600"/>
            <a:chOff x="1694543" y="1721758"/>
            <a:chExt cx="4764315" cy="609600"/>
          </a:xfrm>
        </p:grpSpPr>
        <p:sp>
          <p:nvSpPr>
            <p:cNvPr id="27" name="矩形 26"/>
            <p:cNvSpPr/>
            <p:nvPr/>
          </p:nvSpPr>
          <p:spPr>
            <a:xfrm>
              <a:off x="1694543" y="1721758"/>
              <a:ext cx="609600" cy="6096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1808843" y="1721758"/>
              <a:ext cx="609600" cy="609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4</a:t>
              </a:r>
              <a:endParaRPr lang="zh-CN" altLang="en-US"/>
            </a:p>
          </p:txBody>
        </p:sp>
        <p:sp>
          <p:nvSpPr>
            <p:cNvPr id="29" name="矩形 28"/>
            <p:cNvSpPr/>
            <p:nvPr/>
          </p:nvSpPr>
          <p:spPr>
            <a:xfrm>
              <a:off x="2418443" y="2272620"/>
              <a:ext cx="4040414" cy="58737"/>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文本框 29"/>
            <p:cNvSpPr txBox="1"/>
            <p:nvPr/>
          </p:nvSpPr>
          <p:spPr>
            <a:xfrm>
              <a:off x="2418444" y="1808137"/>
              <a:ext cx="4040414" cy="523220"/>
            </a:xfrm>
            <a:prstGeom prst="rect">
              <a:avLst/>
            </a:prstGeom>
            <a:noFill/>
          </p:spPr>
          <p:txBody>
            <a:bodyPr wrap="square" rtlCol="0">
              <a:spAutoFit/>
            </a:bodyPr>
            <a:lstStyle/>
            <a:p>
              <a:r>
                <a:rPr lang="zh-CN" altLang="en-US" sz="2800" b="1" dirty="0" smtClean="0"/>
                <a:t>信道化收发机</a:t>
              </a:r>
              <a:endParaRPr lang="zh-CN" altLang="en-US" sz="2800" b="1" dirty="0"/>
            </a:p>
          </p:txBody>
        </p:sp>
      </p:grpSp>
      <p:grpSp>
        <p:nvGrpSpPr>
          <p:cNvPr id="31" name="组合 30"/>
          <p:cNvGrpSpPr/>
          <p:nvPr/>
        </p:nvGrpSpPr>
        <p:grpSpPr>
          <a:xfrm>
            <a:off x="3086099" y="4337254"/>
            <a:ext cx="4764315" cy="609600"/>
            <a:chOff x="1694543" y="1721758"/>
            <a:chExt cx="4764315" cy="609600"/>
          </a:xfrm>
        </p:grpSpPr>
        <p:sp>
          <p:nvSpPr>
            <p:cNvPr id="32" name="矩形 31"/>
            <p:cNvSpPr/>
            <p:nvPr/>
          </p:nvSpPr>
          <p:spPr>
            <a:xfrm>
              <a:off x="1694543" y="1721758"/>
              <a:ext cx="609600" cy="6096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p:cNvSpPr/>
            <p:nvPr/>
          </p:nvSpPr>
          <p:spPr>
            <a:xfrm>
              <a:off x="1808843" y="1721758"/>
              <a:ext cx="609600" cy="609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mtClean="0"/>
                <a:t>5</a:t>
              </a:r>
              <a:endParaRPr lang="zh-CN" altLang="en-US"/>
            </a:p>
          </p:txBody>
        </p:sp>
        <p:sp>
          <p:nvSpPr>
            <p:cNvPr id="34" name="矩形 33"/>
            <p:cNvSpPr/>
            <p:nvPr/>
          </p:nvSpPr>
          <p:spPr>
            <a:xfrm>
              <a:off x="2418443" y="2272620"/>
              <a:ext cx="4040414" cy="58737"/>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文本框 34"/>
            <p:cNvSpPr txBox="1"/>
            <p:nvPr/>
          </p:nvSpPr>
          <p:spPr>
            <a:xfrm>
              <a:off x="2418444" y="1808137"/>
              <a:ext cx="4040414" cy="523220"/>
            </a:xfrm>
            <a:prstGeom prst="rect">
              <a:avLst/>
            </a:prstGeom>
            <a:noFill/>
          </p:spPr>
          <p:txBody>
            <a:bodyPr wrap="square" rtlCol="0">
              <a:spAutoFit/>
            </a:bodyPr>
            <a:lstStyle/>
            <a:p>
              <a:r>
                <a:rPr lang="zh-CN" altLang="en-US" sz="2800" b="1" dirty="0" smtClean="0"/>
                <a:t>硬件实现和结果</a:t>
              </a:r>
              <a:endParaRPr lang="zh-CN" altLang="en-US" sz="2800" b="1" dirty="0"/>
            </a:p>
          </p:txBody>
        </p:sp>
      </p:grpSp>
      <p:grpSp>
        <p:nvGrpSpPr>
          <p:cNvPr id="36" name="组合 35"/>
          <p:cNvGrpSpPr/>
          <p:nvPr/>
        </p:nvGrpSpPr>
        <p:grpSpPr>
          <a:xfrm>
            <a:off x="3086099" y="5116071"/>
            <a:ext cx="4764315" cy="609600"/>
            <a:chOff x="1694543" y="1721758"/>
            <a:chExt cx="4764315" cy="609600"/>
          </a:xfrm>
        </p:grpSpPr>
        <p:sp>
          <p:nvSpPr>
            <p:cNvPr id="37" name="矩形 36"/>
            <p:cNvSpPr/>
            <p:nvPr/>
          </p:nvSpPr>
          <p:spPr>
            <a:xfrm>
              <a:off x="1694543" y="1721758"/>
              <a:ext cx="609600" cy="6096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p:cNvSpPr/>
            <p:nvPr/>
          </p:nvSpPr>
          <p:spPr>
            <a:xfrm>
              <a:off x="1808843" y="1721758"/>
              <a:ext cx="609600" cy="609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mtClean="0"/>
                <a:t>6</a:t>
              </a:r>
              <a:endParaRPr lang="zh-CN" altLang="en-US"/>
            </a:p>
          </p:txBody>
        </p:sp>
        <p:sp>
          <p:nvSpPr>
            <p:cNvPr id="39" name="矩形 38"/>
            <p:cNvSpPr/>
            <p:nvPr/>
          </p:nvSpPr>
          <p:spPr>
            <a:xfrm>
              <a:off x="2418443" y="2272620"/>
              <a:ext cx="4040414" cy="58737"/>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文本框 39"/>
            <p:cNvSpPr txBox="1"/>
            <p:nvPr/>
          </p:nvSpPr>
          <p:spPr>
            <a:xfrm>
              <a:off x="2418444" y="1808137"/>
              <a:ext cx="4040414" cy="523220"/>
            </a:xfrm>
            <a:prstGeom prst="rect">
              <a:avLst/>
            </a:prstGeom>
            <a:noFill/>
          </p:spPr>
          <p:txBody>
            <a:bodyPr wrap="square" rtlCol="0">
              <a:spAutoFit/>
            </a:bodyPr>
            <a:lstStyle/>
            <a:p>
              <a:r>
                <a:rPr lang="zh-CN" altLang="en-US" sz="2800" b="1" dirty="0" smtClean="0"/>
                <a:t>总结</a:t>
              </a:r>
              <a:endParaRPr lang="zh-CN" altLang="en-US" sz="2800" b="1" dirty="0"/>
            </a:p>
          </p:txBody>
        </p:sp>
      </p:grpSp>
      <p:sp>
        <p:nvSpPr>
          <p:cNvPr id="41" name="矩形 40"/>
          <p:cNvSpPr/>
          <p:nvPr/>
        </p:nvSpPr>
        <p:spPr>
          <a:xfrm>
            <a:off x="0" y="903518"/>
            <a:ext cx="9144000" cy="56987"/>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p:cNvSpPr/>
          <p:nvPr/>
        </p:nvSpPr>
        <p:spPr>
          <a:xfrm>
            <a:off x="1892502" y="0"/>
            <a:ext cx="88900" cy="68580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文本框 42"/>
          <p:cNvSpPr txBox="1"/>
          <p:nvPr/>
        </p:nvSpPr>
        <p:spPr>
          <a:xfrm>
            <a:off x="1331516" y="1599490"/>
            <a:ext cx="615553" cy="4401205"/>
          </a:xfrm>
          <a:prstGeom prst="rect">
            <a:avLst/>
          </a:prstGeom>
          <a:noFill/>
          <a:effectLst/>
        </p:spPr>
        <p:txBody>
          <a:bodyPr vert="eaVert" wrap="none" rtlCol="0">
            <a:spAutoFit/>
          </a:bodyPr>
          <a:lstStyle/>
          <a:p>
            <a:pPr algn="ctr"/>
            <a:r>
              <a:rPr lang="zh-CN" altLang="en-US" sz="2800" dirty="0">
                <a:latin typeface="方正兰亭粗黑简体" panose="02000000000000000000" pitchFamily="2" charset="-122"/>
                <a:ea typeface="方正兰亭粗黑简体" panose="02000000000000000000" pitchFamily="2" charset="-122"/>
              </a:rPr>
              <a:t>多相滤波器的实现及其应用</a:t>
            </a:r>
          </a:p>
        </p:txBody>
      </p:sp>
      <p:sp>
        <p:nvSpPr>
          <p:cNvPr id="44" name="文本框 43"/>
          <p:cNvSpPr txBox="1"/>
          <p:nvPr/>
        </p:nvSpPr>
        <p:spPr>
          <a:xfrm>
            <a:off x="2024559" y="266294"/>
            <a:ext cx="1415772" cy="830997"/>
          </a:xfrm>
          <a:prstGeom prst="rect">
            <a:avLst/>
          </a:prstGeom>
          <a:noFill/>
        </p:spPr>
        <p:txBody>
          <a:bodyPr vert="horz" wrap="none" rtlCol="0">
            <a:spAutoFit/>
          </a:bodyPr>
          <a:lstStyle/>
          <a:p>
            <a:r>
              <a:rPr lang="zh-CN" altLang="en-US" sz="4800" smtClean="0">
                <a:solidFill>
                  <a:schemeClr val="bg1">
                    <a:lumMod val="50000"/>
                  </a:schemeClr>
                </a:solidFill>
                <a:latin typeface="方正兰亭特黑扁简体" panose="02010600000000000000" pitchFamily="2" charset="-122"/>
                <a:ea typeface="方正兰亭特黑扁简体" panose="02010600000000000000" pitchFamily="2" charset="-122"/>
              </a:rPr>
              <a:t>目录</a:t>
            </a:r>
            <a:endParaRPr lang="zh-CN" altLang="en-US" sz="4800">
              <a:solidFill>
                <a:schemeClr val="bg1">
                  <a:lumMod val="50000"/>
                </a:schemeClr>
              </a:solidFill>
              <a:latin typeface="方正兰亭特黑扁简体" panose="02010600000000000000" pitchFamily="2" charset="-122"/>
              <a:ea typeface="方正兰亭特黑扁简体" panose="02010600000000000000" pitchFamily="2" charset="-122"/>
            </a:endParaRPr>
          </a:p>
        </p:txBody>
      </p:sp>
      <p:sp>
        <p:nvSpPr>
          <p:cNvPr id="45" name="椭圆 44"/>
          <p:cNvSpPr/>
          <p:nvPr/>
        </p:nvSpPr>
        <p:spPr>
          <a:xfrm flipH="1" flipV="1">
            <a:off x="1849345" y="844404"/>
            <a:ext cx="175214" cy="175214"/>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220603603"/>
      </p:ext>
    </p:extLst>
  </p:cSld>
  <p:clrMapOvr>
    <a:masterClrMapping/>
  </p:clrMapOvr>
  <p:transition spd="med">
    <p:pull/>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228600" y="226786"/>
            <a:ext cx="8686800" cy="609600"/>
            <a:chOff x="241300" y="241300"/>
            <a:chExt cx="8686800" cy="609600"/>
          </a:xfrm>
        </p:grpSpPr>
        <p:sp>
          <p:nvSpPr>
            <p:cNvPr id="4" name="矩形 3"/>
            <p:cNvSpPr/>
            <p:nvPr/>
          </p:nvSpPr>
          <p:spPr>
            <a:xfrm>
              <a:off x="241300" y="241300"/>
              <a:ext cx="609600" cy="6096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355600" y="241300"/>
              <a:ext cx="609600" cy="609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5</a:t>
              </a:r>
              <a:endParaRPr lang="zh-CN" altLang="en-US" dirty="0"/>
            </a:p>
          </p:txBody>
        </p:sp>
        <p:sp>
          <p:nvSpPr>
            <p:cNvPr id="6" name="矩形 5"/>
            <p:cNvSpPr/>
            <p:nvPr/>
          </p:nvSpPr>
          <p:spPr>
            <a:xfrm>
              <a:off x="965200" y="792162"/>
              <a:ext cx="7962900" cy="58737"/>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965200" y="327679"/>
              <a:ext cx="6446519" cy="523220"/>
            </a:xfrm>
            <a:prstGeom prst="rect">
              <a:avLst/>
            </a:prstGeom>
            <a:noFill/>
          </p:spPr>
          <p:txBody>
            <a:bodyPr wrap="square" rtlCol="0">
              <a:spAutoFit/>
            </a:bodyPr>
            <a:lstStyle/>
            <a:p>
              <a:r>
                <a:rPr lang="zh-CN" altLang="en-US" sz="2800" b="1" dirty="0" smtClean="0"/>
                <a:t>物理运行结果</a:t>
              </a:r>
              <a:endParaRPr lang="zh-CN" altLang="en-US" sz="2800" b="1" dirty="0"/>
            </a:p>
          </p:txBody>
        </p:sp>
      </p:grpSp>
      <p:pic>
        <p:nvPicPr>
          <p:cNvPr id="9" name="图片 8"/>
          <p:cNvPicPr>
            <a:picLocks noChangeAspect="1"/>
          </p:cNvPicPr>
          <p:nvPr/>
        </p:nvPicPr>
        <p:blipFill>
          <a:blip r:embed="rId3"/>
          <a:stretch>
            <a:fillRect/>
          </a:stretch>
        </p:blipFill>
        <p:spPr>
          <a:xfrm>
            <a:off x="128134" y="986696"/>
            <a:ext cx="8864900" cy="1497566"/>
          </a:xfrm>
          <a:prstGeom prst="rect">
            <a:avLst/>
          </a:prstGeom>
        </p:spPr>
      </p:pic>
      <p:sp>
        <p:nvSpPr>
          <p:cNvPr id="2" name="文本框 1"/>
          <p:cNvSpPr txBox="1"/>
          <p:nvPr/>
        </p:nvSpPr>
        <p:spPr>
          <a:xfrm>
            <a:off x="342901" y="2634572"/>
            <a:ext cx="8445668" cy="646331"/>
          </a:xfrm>
          <a:prstGeom prst="rect">
            <a:avLst/>
          </a:prstGeom>
          <a:noFill/>
        </p:spPr>
        <p:txBody>
          <a:bodyPr wrap="square" rtlCol="0">
            <a:spAutoFit/>
          </a:bodyPr>
          <a:lstStyle/>
          <a:p>
            <a:pPr algn="ctr"/>
            <a:r>
              <a:rPr lang="zh-CN" altLang="en-US" dirty="0" smtClean="0"/>
              <a:t>上面是物理实现顶层文件的逻辑（</a:t>
            </a:r>
            <a:r>
              <a:rPr lang="en-US" altLang="zh-CN" dirty="0" smtClean="0"/>
              <a:t>FIR</a:t>
            </a:r>
            <a:r>
              <a:rPr lang="zh-CN" altLang="en-US" dirty="0" smtClean="0"/>
              <a:t>、多相</a:t>
            </a:r>
            <a:r>
              <a:rPr lang="en-US" altLang="zh-CN" dirty="0" smtClean="0"/>
              <a:t>FIR</a:t>
            </a:r>
            <a:r>
              <a:rPr lang="zh-CN" altLang="en-US" dirty="0" smtClean="0"/>
              <a:t>、降采样、升采样）</a:t>
            </a:r>
            <a:r>
              <a:rPr lang="en-US" altLang="zh-CN" dirty="0" smtClean="0"/>
              <a:t>.</a:t>
            </a:r>
          </a:p>
          <a:p>
            <a:pPr algn="ctr"/>
            <a:r>
              <a:rPr lang="zh-CN" altLang="en-US" dirty="0" smtClean="0"/>
              <a:t>下面是实际</a:t>
            </a:r>
            <a:r>
              <a:rPr lang="zh-CN" altLang="en-US" dirty="0"/>
              <a:t>在</a:t>
            </a:r>
            <a:r>
              <a:rPr lang="zh-CN" altLang="en-US" dirty="0" smtClean="0"/>
              <a:t>物理实现效果。</a:t>
            </a:r>
            <a:endParaRPr lang="zh-CN" altLang="en-US" dirty="0"/>
          </a:p>
        </p:txBody>
      </p:sp>
      <p:grpSp>
        <p:nvGrpSpPr>
          <p:cNvPr id="12" name="组合 11"/>
          <p:cNvGrpSpPr/>
          <p:nvPr/>
        </p:nvGrpSpPr>
        <p:grpSpPr>
          <a:xfrm>
            <a:off x="733963" y="3550227"/>
            <a:ext cx="7678848" cy="2666535"/>
            <a:chOff x="733963" y="3550227"/>
            <a:chExt cx="7678848" cy="2666535"/>
          </a:xfrm>
        </p:grpSpPr>
        <p:pic>
          <p:nvPicPr>
            <p:cNvPr id="3" name="图片 2"/>
            <p:cNvPicPr>
              <a:picLocks noChangeAspect="1"/>
            </p:cNvPicPr>
            <p:nvPr/>
          </p:nvPicPr>
          <p:blipFill>
            <a:blip r:embed="rId4"/>
            <a:stretch>
              <a:fillRect/>
            </a:stretch>
          </p:blipFill>
          <p:spPr>
            <a:xfrm>
              <a:off x="733963" y="3550227"/>
              <a:ext cx="3716278" cy="266653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1" name="图片 10"/>
            <p:cNvPicPr>
              <a:picLocks noChangeAspect="1"/>
            </p:cNvPicPr>
            <p:nvPr/>
          </p:nvPicPr>
          <p:blipFill>
            <a:blip r:embed="rId5"/>
            <a:stretch>
              <a:fillRect/>
            </a:stretch>
          </p:blipFill>
          <p:spPr>
            <a:xfrm>
              <a:off x="4543154" y="3550227"/>
              <a:ext cx="3869657" cy="266653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grpSp>
      <p:grpSp>
        <p:nvGrpSpPr>
          <p:cNvPr id="20" name="组合 19"/>
          <p:cNvGrpSpPr/>
          <p:nvPr/>
        </p:nvGrpSpPr>
        <p:grpSpPr>
          <a:xfrm>
            <a:off x="128134" y="3571288"/>
            <a:ext cx="8618344" cy="2527205"/>
            <a:chOff x="128134" y="3677771"/>
            <a:chExt cx="8618344" cy="2527205"/>
          </a:xfrm>
        </p:grpSpPr>
        <p:pic>
          <p:nvPicPr>
            <p:cNvPr id="10" name="图片 9"/>
            <p:cNvPicPr>
              <a:picLocks noChangeAspect="1"/>
            </p:cNvPicPr>
            <p:nvPr/>
          </p:nvPicPr>
          <p:blipFill>
            <a:blip r:embed="rId6"/>
            <a:stretch>
              <a:fillRect/>
            </a:stretch>
          </p:blipFill>
          <p:spPr>
            <a:xfrm>
              <a:off x="128134" y="3677771"/>
              <a:ext cx="4265159" cy="249773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9" name="图片 18"/>
            <p:cNvPicPr>
              <a:picLocks noChangeAspect="1"/>
            </p:cNvPicPr>
            <p:nvPr/>
          </p:nvPicPr>
          <p:blipFill>
            <a:blip r:embed="rId7"/>
            <a:stretch>
              <a:fillRect/>
            </a:stretch>
          </p:blipFill>
          <p:spPr>
            <a:xfrm>
              <a:off x="4543154" y="3677771"/>
              <a:ext cx="4203324" cy="252720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grpSp>
      <p:grpSp>
        <p:nvGrpSpPr>
          <p:cNvPr id="23" name="组合 22"/>
          <p:cNvGrpSpPr/>
          <p:nvPr/>
        </p:nvGrpSpPr>
        <p:grpSpPr>
          <a:xfrm>
            <a:off x="173211" y="3678789"/>
            <a:ext cx="8615358" cy="2559034"/>
            <a:chOff x="23812" y="3657728"/>
            <a:chExt cx="8615358" cy="2559034"/>
          </a:xfrm>
        </p:grpSpPr>
        <p:pic>
          <p:nvPicPr>
            <p:cNvPr id="21" name="图片 20"/>
            <p:cNvPicPr>
              <a:picLocks noChangeAspect="1"/>
            </p:cNvPicPr>
            <p:nvPr/>
          </p:nvPicPr>
          <p:blipFill>
            <a:blip r:embed="rId8"/>
            <a:stretch>
              <a:fillRect/>
            </a:stretch>
          </p:blipFill>
          <p:spPr>
            <a:xfrm>
              <a:off x="23812" y="3657728"/>
              <a:ext cx="4369481" cy="250730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22" name="图片 21"/>
            <p:cNvPicPr>
              <a:picLocks noChangeAspect="1"/>
            </p:cNvPicPr>
            <p:nvPr/>
          </p:nvPicPr>
          <p:blipFill>
            <a:blip r:embed="rId9"/>
            <a:stretch>
              <a:fillRect/>
            </a:stretch>
          </p:blipFill>
          <p:spPr>
            <a:xfrm>
              <a:off x="4543154" y="3657728"/>
              <a:ext cx="4096016" cy="255903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grpSp>
      <p:grpSp>
        <p:nvGrpSpPr>
          <p:cNvPr id="15" name="组合 14"/>
          <p:cNvGrpSpPr/>
          <p:nvPr/>
        </p:nvGrpSpPr>
        <p:grpSpPr>
          <a:xfrm>
            <a:off x="228600" y="3724392"/>
            <a:ext cx="8519959" cy="2911317"/>
            <a:chOff x="228600" y="3550227"/>
            <a:chExt cx="8519959" cy="2911317"/>
          </a:xfrm>
        </p:grpSpPr>
        <p:pic>
          <p:nvPicPr>
            <p:cNvPr id="13" name="图片 12"/>
            <p:cNvPicPr>
              <a:picLocks noChangeAspect="1"/>
            </p:cNvPicPr>
            <p:nvPr/>
          </p:nvPicPr>
          <p:blipFill>
            <a:blip r:embed="rId10"/>
            <a:stretch>
              <a:fillRect/>
            </a:stretch>
          </p:blipFill>
          <p:spPr>
            <a:xfrm>
              <a:off x="228600" y="3550227"/>
              <a:ext cx="4283241" cy="291131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4" name="图片 13"/>
            <p:cNvPicPr>
              <a:picLocks noChangeAspect="1"/>
            </p:cNvPicPr>
            <p:nvPr/>
          </p:nvPicPr>
          <p:blipFill>
            <a:blip r:embed="rId11"/>
            <a:stretch>
              <a:fillRect/>
            </a:stretch>
          </p:blipFill>
          <p:spPr>
            <a:xfrm>
              <a:off x="4560585" y="3569084"/>
              <a:ext cx="4187974" cy="289246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grpSp>
    </p:spTree>
    <p:extLst>
      <p:ext uri="{BB962C8B-B14F-4D97-AF65-F5344CB8AC3E}">
        <p14:creationId xmlns:p14="http://schemas.microsoft.com/office/powerpoint/2010/main" val="36273156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250" fill="hold"/>
                                        <p:tgtEl>
                                          <p:spTgt spid="12"/>
                                        </p:tgtEl>
                                        <p:attrNameLst>
                                          <p:attrName>ppt_x</p:attrName>
                                        </p:attrNameLst>
                                      </p:cBhvr>
                                      <p:tavLst>
                                        <p:tav tm="0">
                                          <p:val>
                                            <p:strVal val="0-#ppt_w/2"/>
                                          </p:val>
                                        </p:tav>
                                        <p:tav tm="100000">
                                          <p:val>
                                            <p:strVal val="#ppt_x"/>
                                          </p:val>
                                        </p:tav>
                                      </p:tavLst>
                                    </p:anim>
                                    <p:anim calcmode="lin" valueType="num">
                                      <p:cBhvr additive="base">
                                        <p:cTn id="8" dur="25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20"/>
                                        </p:tgtEl>
                                        <p:attrNameLst>
                                          <p:attrName>style.visibility</p:attrName>
                                        </p:attrNameLst>
                                      </p:cBhvr>
                                      <p:to>
                                        <p:strVal val="visible"/>
                                      </p:to>
                                    </p:set>
                                    <p:anim calcmode="lin" valueType="num">
                                      <p:cBhvr additive="base">
                                        <p:cTn id="13" dur="250" fill="hold"/>
                                        <p:tgtEl>
                                          <p:spTgt spid="20"/>
                                        </p:tgtEl>
                                        <p:attrNameLst>
                                          <p:attrName>ppt_x</p:attrName>
                                        </p:attrNameLst>
                                      </p:cBhvr>
                                      <p:tavLst>
                                        <p:tav tm="0">
                                          <p:val>
                                            <p:strVal val="0-#ppt_w/2"/>
                                          </p:val>
                                        </p:tav>
                                        <p:tav tm="100000">
                                          <p:val>
                                            <p:strVal val="#ppt_x"/>
                                          </p:val>
                                        </p:tav>
                                      </p:tavLst>
                                    </p:anim>
                                    <p:anim calcmode="lin" valueType="num">
                                      <p:cBhvr additive="base">
                                        <p:cTn id="14" dur="250" fill="hold"/>
                                        <p:tgtEl>
                                          <p:spTgt spid="20"/>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23"/>
                                        </p:tgtEl>
                                        <p:attrNameLst>
                                          <p:attrName>style.visibility</p:attrName>
                                        </p:attrNameLst>
                                      </p:cBhvr>
                                      <p:to>
                                        <p:strVal val="visible"/>
                                      </p:to>
                                    </p:set>
                                    <p:anim calcmode="lin" valueType="num">
                                      <p:cBhvr additive="base">
                                        <p:cTn id="19" dur="250" fill="hold"/>
                                        <p:tgtEl>
                                          <p:spTgt spid="23"/>
                                        </p:tgtEl>
                                        <p:attrNameLst>
                                          <p:attrName>ppt_x</p:attrName>
                                        </p:attrNameLst>
                                      </p:cBhvr>
                                      <p:tavLst>
                                        <p:tav tm="0">
                                          <p:val>
                                            <p:strVal val="0-#ppt_w/2"/>
                                          </p:val>
                                        </p:tav>
                                        <p:tav tm="100000">
                                          <p:val>
                                            <p:strVal val="#ppt_x"/>
                                          </p:val>
                                        </p:tav>
                                      </p:tavLst>
                                    </p:anim>
                                    <p:anim calcmode="lin" valueType="num">
                                      <p:cBhvr additive="base">
                                        <p:cTn id="20" dur="250" fill="hold"/>
                                        <p:tgtEl>
                                          <p:spTgt spid="23"/>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15"/>
                                        </p:tgtEl>
                                        <p:attrNameLst>
                                          <p:attrName>style.visibility</p:attrName>
                                        </p:attrNameLst>
                                      </p:cBhvr>
                                      <p:to>
                                        <p:strVal val="visible"/>
                                      </p:to>
                                    </p:set>
                                    <p:anim calcmode="lin" valueType="num">
                                      <p:cBhvr additive="base">
                                        <p:cTn id="25" dur="250" fill="hold"/>
                                        <p:tgtEl>
                                          <p:spTgt spid="15"/>
                                        </p:tgtEl>
                                        <p:attrNameLst>
                                          <p:attrName>ppt_x</p:attrName>
                                        </p:attrNameLst>
                                      </p:cBhvr>
                                      <p:tavLst>
                                        <p:tav tm="0">
                                          <p:val>
                                            <p:strVal val="0-#ppt_w/2"/>
                                          </p:val>
                                        </p:tav>
                                        <p:tav tm="100000">
                                          <p:val>
                                            <p:strVal val="#ppt_x"/>
                                          </p:val>
                                        </p:tav>
                                      </p:tavLst>
                                    </p:anim>
                                    <p:anim calcmode="lin" valueType="num">
                                      <p:cBhvr additive="base">
                                        <p:cTn id="26" dur="25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0" y="2801491"/>
            <a:ext cx="9144000" cy="1255018"/>
            <a:chOff x="0" y="3026329"/>
            <a:chExt cx="9144000" cy="1255018"/>
          </a:xfrm>
        </p:grpSpPr>
        <p:sp>
          <p:nvSpPr>
            <p:cNvPr id="11" name="矩形 10"/>
            <p:cNvSpPr/>
            <p:nvPr/>
          </p:nvSpPr>
          <p:spPr>
            <a:xfrm flipV="1">
              <a:off x="0" y="3670715"/>
              <a:ext cx="9144000" cy="1143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3385982" y="3026329"/>
              <a:ext cx="2626040" cy="707886"/>
            </a:xfrm>
            <a:prstGeom prst="rect">
              <a:avLst/>
            </a:prstGeom>
            <a:noFill/>
            <a:effectLst>
              <a:outerShdw blurRad="38100" dist="25400" dir="8100000" algn="tr" rotWithShape="0">
                <a:prstClr val="black">
                  <a:alpha val="64000"/>
                </a:prstClr>
              </a:outerShdw>
            </a:effectLst>
          </p:spPr>
          <p:txBody>
            <a:bodyPr wrap="none" rtlCol="0">
              <a:spAutoFit/>
            </a:bodyPr>
            <a:lstStyle/>
            <a:p>
              <a:pPr algn="ctr"/>
              <a:r>
                <a:rPr lang="en-US" altLang="zh-CN" sz="4000" b="1" dirty="0" smtClean="0">
                  <a:effectLst>
                    <a:outerShdw blurRad="50800" dist="38100" dir="8100000" algn="tr" rotWithShape="0">
                      <a:prstClr val="black">
                        <a:alpha val="40000"/>
                      </a:prstClr>
                    </a:outerShdw>
                  </a:effectLst>
                  <a:latin typeface="+mn-ea"/>
                </a:rPr>
                <a:t>THANKS!</a:t>
              </a:r>
              <a:endParaRPr lang="zh-CN" altLang="en-US" sz="4000" b="1" dirty="0">
                <a:effectLst>
                  <a:outerShdw blurRad="50800" dist="38100" dir="8100000" algn="tr" rotWithShape="0">
                    <a:prstClr val="black">
                      <a:alpha val="40000"/>
                    </a:prstClr>
                  </a:outerShdw>
                </a:effectLst>
                <a:latin typeface="+mn-ea"/>
              </a:endParaRPr>
            </a:p>
          </p:txBody>
        </p:sp>
        <p:sp>
          <p:nvSpPr>
            <p:cNvPr id="10" name="矩形 9"/>
            <p:cNvSpPr/>
            <p:nvPr/>
          </p:nvSpPr>
          <p:spPr>
            <a:xfrm>
              <a:off x="0" y="3734215"/>
              <a:ext cx="9144000" cy="1143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2566045" y="3912015"/>
              <a:ext cx="4265911" cy="369332"/>
            </a:xfrm>
            <a:prstGeom prst="rect">
              <a:avLst/>
            </a:prstGeom>
            <a:noFill/>
          </p:spPr>
          <p:txBody>
            <a:bodyPr wrap="none" rtlCol="0">
              <a:spAutoFit/>
            </a:bodyPr>
            <a:lstStyle/>
            <a:p>
              <a:pPr algn="ctr"/>
              <a:r>
                <a:rPr lang="zh-CN" altLang="en-US" dirty="0">
                  <a:latin typeface="+mn-ea"/>
                </a:rPr>
                <a:t>姓名：何亮</a:t>
              </a:r>
              <a:r>
                <a:rPr lang="en-US" altLang="zh-CN" dirty="0">
                  <a:latin typeface="+mn-ea"/>
                </a:rPr>
                <a:t>		</a:t>
              </a:r>
              <a:r>
                <a:rPr lang="zh-CN" altLang="en-US" dirty="0">
                  <a:latin typeface="+mn-ea"/>
                </a:rPr>
                <a:t>手机：</a:t>
              </a:r>
              <a:r>
                <a:rPr lang="en-US" altLang="zh-CN" dirty="0">
                  <a:latin typeface="+mn-ea"/>
                </a:rPr>
                <a:t>18345175571</a:t>
              </a:r>
              <a:endParaRPr lang="zh-CN" altLang="en-US" dirty="0">
                <a:latin typeface="+mn-ea"/>
              </a:endParaRPr>
            </a:p>
          </p:txBody>
        </p:sp>
      </p:grpSp>
    </p:spTree>
    <p:extLst>
      <p:ext uri="{BB962C8B-B14F-4D97-AF65-F5344CB8AC3E}">
        <p14:creationId xmlns:p14="http://schemas.microsoft.com/office/powerpoint/2010/main" val="3639782181"/>
      </p:ext>
    </p:extLst>
  </p:cSld>
  <p:clrMapOvr>
    <a:masterClrMapping/>
  </p:clrMapOvr>
  <mc:AlternateContent xmlns:mc="http://schemas.openxmlformats.org/markup-compatibility/2006" xmlns:p14="http://schemas.microsoft.com/office/powerpoint/2010/main">
    <mc:Choice Requires="p14">
      <p:transition p14:dur="250">
        <p:circle/>
      </p:transition>
    </mc:Choice>
    <mc:Fallback xmlns="">
      <p:transition>
        <p:circl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228600" y="226786"/>
            <a:ext cx="8686800" cy="609600"/>
            <a:chOff x="241300" y="241300"/>
            <a:chExt cx="8686800" cy="609600"/>
          </a:xfrm>
        </p:grpSpPr>
        <p:sp>
          <p:nvSpPr>
            <p:cNvPr id="4" name="矩形 3"/>
            <p:cNvSpPr/>
            <p:nvPr/>
          </p:nvSpPr>
          <p:spPr>
            <a:xfrm>
              <a:off x="241300" y="241300"/>
              <a:ext cx="609600" cy="6096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355600" y="241300"/>
              <a:ext cx="609600" cy="609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mtClean="0"/>
                <a:t>1</a:t>
              </a:r>
              <a:endParaRPr lang="zh-CN" altLang="en-US"/>
            </a:p>
          </p:txBody>
        </p:sp>
        <p:sp>
          <p:nvSpPr>
            <p:cNvPr id="6" name="矩形 5"/>
            <p:cNvSpPr/>
            <p:nvPr/>
          </p:nvSpPr>
          <p:spPr>
            <a:xfrm>
              <a:off x="965200" y="792162"/>
              <a:ext cx="7962900" cy="58737"/>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965200" y="327679"/>
              <a:ext cx="6446519" cy="523220"/>
            </a:xfrm>
            <a:prstGeom prst="rect">
              <a:avLst/>
            </a:prstGeom>
            <a:noFill/>
          </p:spPr>
          <p:txBody>
            <a:bodyPr wrap="square" rtlCol="0">
              <a:spAutoFit/>
            </a:bodyPr>
            <a:lstStyle/>
            <a:p>
              <a:r>
                <a:rPr lang="zh-CN" altLang="en-US" sz="2800" b="1" dirty="0" smtClean="0"/>
                <a:t>采样定理</a:t>
              </a:r>
              <a:endParaRPr lang="zh-CN" altLang="en-US" sz="2800" b="1" dirty="0"/>
            </a:p>
          </p:txBody>
        </p:sp>
      </p:grpSp>
      <p:graphicFrame>
        <p:nvGraphicFramePr>
          <p:cNvPr id="3" name="对象 2"/>
          <p:cNvGraphicFramePr>
            <a:graphicFrameLocks noChangeAspect="1"/>
          </p:cNvGraphicFramePr>
          <p:nvPr>
            <p:extLst>
              <p:ext uri="{D42A27DB-BD31-4B8C-83A1-F6EECF244321}">
                <p14:modId xmlns:p14="http://schemas.microsoft.com/office/powerpoint/2010/main" val="2640305309"/>
              </p:ext>
            </p:extLst>
          </p:nvPr>
        </p:nvGraphicFramePr>
        <p:xfrm>
          <a:off x="2248757" y="922764"/>
          <a:ext cx="4918051" cy="771123"/>
        </p:xfrm>
        <a:graphic>
          <a:graphicData uri="http://schemas.openxmlformats.org/presentationml/2006/ole">
            <mc:AlternateContent xmlns:mc="http://schemas.openxmlformats.org/markup-compatibility/2006">
              <mc:Choice xmlns:v="urn:schemas-microsoft-com:vml" Requires="v">
                <p:oleObj spid="_x0000_s10545" name="Equation" r:id="rId4" imgW="2730240" imgH="431640" progId="Equation.DSMT4">
                  <p:embed/>
                </p:oleObj>
              </mc:Choice>
              <mc:Fallback>
                <p:oleObj name="Equation" r:id="rId4" imgW="2730240" imgH="431640" progId="Equation.DSMT4">
                  <p:embed/>
                  <p:pic>
                    <p:nvPicPr>
                      <p:cNvPr id="0" name="Object 1"/>
                      <p:cNvPicPr>
                        <a:picLocks noChangeAspect="1" noChangeArrowheads="1"/>
                      </p:cNvPicPr>
                      <p:nvPr/>
                    </p:nvPicPr>
                    <p:blipFill>
                      <a:blip r:embed="rId5"/>
                      <a:srcRect/>
                      <a:stretch>
                        <a:fillRect/>
                      </a:stretch>
                    </p:blipFill>
                    <p:spPr bwMode="auto">
                      <a:xfrm>
                        <a:off x="2248757" y="922764"/>
                        <a:ext cx="4918051" cy="771123"/>
                      </a:xfrm>
                      <a:prstGeom prst="rect">
                        <a:avLst/>
                      </a:prstGeom>
                      <a:noFill/>
                    </p:spPr>
                  </p:pic>
                </p:oleObj>
              </mc:Fallback>
            </mc:AlternateContent>
          </a:graphicData>
        </a:graphic>
      </p:graphicFrame>
      <p:graphicFrame>
        <p:nvGraphicFramePr>
          <p:cNvPr id="10" name="对象 9"/>
          <p:cNvGraphicFramePr>
            <a:graphicFrameLocks noChangeAspect="1"/>
          </p:cNvGraphicFramePr>
          <p:nvPr>
            <p:extLst>
              <p:ext uri="{D42A27DB-BD31-4B8C-83A1-F6EECF244321}">
                <p14:modId xmlns:p14="http://schemas.microsoft.com/office/powerpoint/2010/main" val="2844034473"/>
              </p:ext>
            </p:extLst>
          </p:nvPr>
        </p:nvGraphicFramePr>
        <p:xfrm>
          <a:off x="2285729" y="1605167"/>
          <a:ext cx="4844106" cy="739198"/>
        </p:xfrm>
        <a:graphic>
          <a:graphicData uri="http://schemas.openxmlformats.org/presentationml/2006/ole">
            <mc:AlternateContent xmlns:mc="http://schemas.openxmlformats.org/markup-compatibility/2006">
              <mc:Choice xmlns:v="urn:schemas-microsoft-com:vml" Requires="v">
                <p:oleObj spid="_x0000_s10546" name="Equation" r:id="rId6" imgW="2933700" imgH="444500" progId="Equation.DSMT4">
                  <p:embed/>
                </p:oleObj>
              </mc:Choice>
              <mc:Fallback>
                <p:oleObj name="Equation" r:id="rId6" imgW="2933700" imgH="444500" progId="Equation.DSMT4">
                  <p:embed/>
                  <p:pic>
                    <p:nvPicPr>
                      <p:cNvPr id="0" name="Object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85729" y="1605167"/>
                        <a:ext cx="4844106" cy="739198"/>
                      </a:xfrm>
                      <a:prstGeom prst="rect">
                        <a:avLst/>
                      </a:prstGeom>
                      <a:noFill/>
                    </p:spPr>
                  </p:pic>
                </p:oleObj>
              </mc:Fallback>
            </mc:AlternateContent>
          </a:graphicData>
        </a:graphic>
      </p:graphicFrame>
      <p:pic>
        <p:nvPicPr>
          <p:cNvPr id="4105" name="图片 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52500" y="2351887"/>
            <a:ext cx="7510564" cy="1327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4" name="对象 13"/>
          <p:cNvGraphicFramePr>
            <a:graphicFrameLocks noChangeAspect="1"/>
          </p:cNvGraphicFramePr>
          <p:nvPr>
            <p:extLst>
              <p:ext uri="{D42A27DB-BD31-4B8C-83A1-F6EECF244321}">
                <p14:modId xmlns:p14="http://schemas.microsoft.com/office/powerpoint/2010/main" val="1894942470"/>
              </p:ext>
            </p:extLst>
          </p:nvPr>
        </p:nvGraphicFramePr>
        <p:xfrm>
          <a:off x="2528381" y="3485957"/>
          <a:ext cx="4358802" cy="638254"/>
        </p:xfrm>
        <a:graphic>
          <a:graphicData uri="http://schemas.openxmlformats.org/presentationml/2006/ole">
            <mc:AlternateContent xmlns:mc="http://schemas.openxmlformats.org/markup-compatibility/2006">
              <mc:Choice xmlns:v="urn:schemas-microsoft-com:vml" Requires="v">
                <p:oleObj spid="_x0000_s10547" name="Equation" r:id="rId9" imgW="2667000" imgH="393700" progId="Equation.DSMT4">
                  <p:embed/>
                </p:oleObj>
              </mc:Choice>
              <mc:Fallback>
                <p:oleObj name="Equation" r:id="rId9" imgW="2667000" imgH="393700" progId="Equation.DSMT4">
                  <p:embed/>
                  <p:pic>
                    <p:nvPicPr>
                      <p:cNvPr id="0" name="Object 2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528381" y="3485957"/>
                        <a:ext cx="4358802" cy="638254"/>
                      </a:xfrm>
                      <a:prstGeom prst="rect">
                        <a:avLst/>
                      </a:prstGeom>
                      <a:noFill/>
                    </p:spPr>
                  </p:pic>
                </p:oleObj>
              </mc:Fallback>
            </mc:AlternateContent>
          </a:graphicData>
        </a:graphic>
      </p:graphicFrame>
      <p:sp>
        <p:nvSpPr>
          <p:cNvPr id="16" name="下箭头 15"/>
          <p:cNvSpPr/>
          <p:nvPr/>
        </p:nvSpPr>
        <p:spPr>
          <a:xfrm rot="16200000">
            <a:off x="1566601" y="3396010"/>
            <a:ext cx="386590" cy="818148"/>
          </a:xfrm>
          <a:prstGeom prst="downArrow">
            <a:avLst>
              <a:gd name="adj1" fmla="val 25102"/>
              <a:gd name="adj2" fmla="val 10477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5" name="组合 24"/>
          <p:cNvGrpSpPr/>
          <p:nvPr/>
        </p:nvGrpSpPr>
        <p:grpSpPr>
          <a:xfrm>
            <a:off x="2343859" y="4026936"/>
            <a:ext cx="4727845" cy="494053"/>
            <a:chOff x="1876831" y="4357677"/>
            <a:chExt cx="4727845" cy="494053"/>
          </a:xfrm>
        </p:grpSpPr>
        <p:graphicFrame>
          <p:nvGraphicFramePr>
            <p:cNvPr id="24" name="对象 23"/>
            <p:cNvGraphicFramePr>
              <a:graphicFrameLocks noChangeAspect="1"/>
            </p:cNvGraphicFramePr>
            <p:nvPr>
              <p:extLst>
                <p:ext uri="{D42A27DB-BD31-4B8C-83A1-F6EECF244321}">
                  <p14:modId xmlns:p14="http://schemas.microsoft.com/office/powerpoint/2010/main" val="3754081065"/>
                </p:ext>
              </p:extLst>
            </p:nvPr>
          </p:nvGraphicFramePr>
          <p:xfrm>
            <a:off x="4463780" y="4357677"/>
            <a:ext cx="2140896" cy="494053"/>
          </p:xfrm>
          <a:graphic>
            <a:graphicData uri="http://schemas.openxmlformats.org/presentationml/2006/ole">
              <mc:AlternateContent xmlns:mc="http://schemas.openxmlformats.org/markup-compatibility/2006">
                <mc:Choice xmlns:v="urn:schemas-microsoft-com:vml" Requires="v">
                  <p:oleObj spid="_x0000_s10548" name="Equation" r:id="rId11" imgW="990600" imgH="228600" progId="Equation.DSMT4">
                    <p:embed/>
                  </p:oleObj>
                </mc:Choice>
                <mc:Fallback>
                  <p:oleObj name="Equation" r:id="rId11" imgW="990600" imgH="228600" progId="Equation.DSMT4">
                    <p:embed/>
                    <p:pic>
                      <p:nvPicPr>
                        <p:cNvPr id="0" name="Object 55"/>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463780" y="4357677"/>
                          <a:ext cx="2140896" cy="494053"/>
                        </a:xfrm>
                        <a:prstGeom prst="rect">
                          <a:avLst/>
                        </a:prstGeom>
                        <a:noFill/>
                      </p:spPr>
                    </p:pic>
                  </p:oleObj>
                </mc:Fallback>
              </mc:AlternateContent>
            </a:graphicData>
          </a:graphic>
        </p:graphicFrame>
        <p:graphicFrame>
          <p:nvGraphicFramePr>
            <p:cNvPr id="26" name="对象 25"/>
            <p:cNvGraphicFramePr>
              <a:graphicFrameLocks noChangeAspect="1"/>
            </p:cNvGraphicFramePr>
            <p:nvPr>
              <p:extLst>
                <p:ext uri="{D42A27DB-BD31-4B8C-83A1-F6EECF244321}">
                  <p14:modId xmlns:p14="http://schemas.microsoft.com/office/powerpoint/2010/main" val="3912759430"/>
                </p:ext>
              </p:extLst>
            </p:nvPr>
          </p:nvGraphicFramePr>
          <p:xfrm>
            <a:off x="1876831" y="4357847"/>
            <a:ext cx="1619250" cy="493712"/>
          </p:xfrm>
          <a:graphic>
            <a:graphicData uri="http://schemas.openxmlformats.org/presentationml/2006/ole">
              <mc:AlternateContent xmlns:mc="http://schemas.openxmlformats.org/markup-compatibility/2006">
                <mc:Choice xmlns:v="urn:schemas-microsoft-com:vml" Requires="v">
                  <p:oleObj spid="_x0000_s10549" name="Equation" r:id="rId13" imgW="749160" imgH="228600" progId="Equation.DSMT4">
                    <p:embed/>
                  </p:oleObj>
                </mc:Choice>
                <mc:Fallback>
                  <p:oleObj name="Equation" r:id="rId13" imgW="749160" imgH="228600" progId="Equation.DSMT4">
                    <p:embed/>
                    <p:pic>
                      <p:nvPicPr>
                        <p:cNvPr id="24" name="对象 23"/>
                        <p:cNvPicPr>
                          <a:picLocks noChangeAspect="1" noChangeArrowheads="1"/>
                        </p:cNvPicPr>
                        <p:nvPr/>
                      </p:nvPicPr>
                      <p:blipFill>
                        <a:blip r:embed="rId14"/>
                        <a:srcRect/>
                        <a:stretch>
                          <a:fillRect/>
                        </a:stretch>
                      </p:blipFill>
                      <p:spPr bwMode="auto">
                        <a:xfrm>
                          <a:off x="1876831" y="4357847"/>
                          <a:ext cx="1619250" cy="493712"/>
                        </a:xfrm>
                        <a:prstGeom prst="rect">
                          <a:avLst/>
                        </a:prstGeom>
                        <a:noFill/>
                      </p:spPr>
                    </p:pic>
                  </p:oleObj>
                </mc:Fallback>
              </mc:AlternateContent>
            </a:graphicData>
          </a:graphic>
        </p:graphicFrame>
        <p:sp>
          <p:nvSpPr>
            <p:cNvPr id="27" name="下箭头 26"/>
            <p:cNvSpPr/>
            <p:nvPr/>
          </p:nvSpPr>
          <p:spPr>
            <a:xfrm rot="16200000">
              <a:off x="3795755" y="4195630"/>
              <a:ext cx="386590" cy="818148"/>
            </a:xfrm>
            <a:prstGeom prst="downArrow">
              <a:avLst>
                <a:gd name="adj1" fmla="val 25102"/>
                <a:gd name="adj2" fmla="val 10477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aphicFrame>
        <p:nvGraphicFramePr>
          <p:cNvPr id="29" name="对象 28"/>
          <p:cNvGraphicFramePr>
            <a:graphicFrameLocks noChangeAspect="1"/>
          </p:cNvGraphicFramePr>
          <p:nvPr>
            <p:extLst>
              <p:ext uri="{D42A27DB-BD31-4B8C-83A1-F6EECF244321}">
                <p14:modId xmlns:p14="http://schemas.microsoft.com/office/powerpoint/2010/main" val="3004024989"/>
              </p:ext>
            </p:extLst>
          </p:nvPr>
        </p:nvGraphicFramePr>
        <p:xfrm>
          <a:off x="2897627" y="4589573"/>
          <a:ext cx="3620310" cy="844114"/>
        </p:xfrm>
        <a:graphic>
          <a:graphicData uri="http://schemas.openxmlformats.org/presentationml/2006/ole">
            <mc:AlternateContent xmlns:mc="http://schemas.openxmlformats.org/markup-compatibility/2006">
              <mc:Choice xmlns:v="urn:schemas-microsoft-com:vml" Requires="v">
                <p:oleObj spid="_x0000_s10550" name="Equation" r:id="rId15" imgW="1841500" imgH="431800" progId="Equation.DSMT4">
                  <p:embed/>
                </p:oleObj>
              </mc:Choice>
              <mc:Fallback>
                <p:oleObj name="Equation" r:id="rId15" imgW="1841500" imgH="431800" progId="Equation.DSMT4">
                  <p:embed/>
                  <p:pic>
                    <p:nvPicPr>
                      <p:cNvPr id="0" name="Object 71"/>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897627" y="4589573"/>
                        <a:ext cx="3620310" cy="844114"/>
                      </a:xfrm>
                      <a:prstGeom prst="rect">
                        <a:avLst/>
                      </a:prstGeom>
                      <a:noFill/>
                    </p:spPr>
                  </p:pic>
                </p:oleObj>
              </mc:Fallback>
            </mc:AlternateContent>
          </a:graphicData>
        </a:graphic>
      </p:graphicFrame>
      <p:sp>
        <p:nvSpPr>
          <p:cNvPr id="30" name="文本框 29"/>
          <p:cNvSpPr txBox="1"/>
          <p:nvPr/>
        </p:nvSpPr>
        <p:spPr>
          <a:xfrm>
            <a:off x="470168" y="1123659"/>
            <a:ext cx="1338828" cy="369332"/>
          </a:xfrm>
          <a:prstGeom prst="rect">
            <a:avLst/>
          </a:prstGeom>
          <a:noFill/>
        </p:spPr>
        <p:txBody>
          <a:bodyPr wrap="none" rtlCol="0">
            <a:spAutoFit/>
          </a:bodyPr>
          <a:lstStyle/>
          <a:p>
            <a:r>
              <a:rPr lang="zh-CN" altLang="en-US" dirty="0" smtClean="0"/>
              <a:t>信号采样：</a:t>
            </a:r>
            <a:endParaRPr lang="zh-CN" altLang="en-US" dirty="0"/>
          </a:p>
        </p:txBody>
      </p:sp>
      <p:sp>
        <p:nvSpPr>
          <p:cNvPr id="32" name="文本框 31"/>
          <p:cNvSpPr txBox="1"/>
          <p:nvPr/>
        </p:nvSpPr>
        <p:spPr>
          <a:xfrm>
            <a:off x="470168" y="1783989"/>
            <a:ext cx="1800493" cy="369332"/>
          </a:xfrm>
          <a:prstGeom prst="rect">
            <a:avLst/>
          </a:prstGeom>
          <a:noFill/>
        </p:spPr>
        <p:txBody>
          <a:bodyPr wrap="none" rtlCol="0">
            <a:spAutoFit/>
          </a:bodyPr>
          <a:lstStyle/>
          <a:p>
            <a:r>
              <a:rPr lang="zh-CN" altLang="en-US" dirty="0" smtClean="0"/>
              <a:t>采样后的频谱：</a:t>
            </a:r>
            <a:endParaRPr lang="zh-CN" altLang="en-US" dirty="0"/>
          </a:p>
        </p:txBody>
      </p:sp>
      <p:sp>
        <p:nvSpPr>
          <p:cNvPr id="33" name="文本框 32"/>
          <p:cNvSpPr txBox="1"/>
          <p:nvPr/>
        </p:nvSpPr>
        <p:spPr>
          <a:xfrm>
            <a:off x="470168" y="4089296"/>
            <a:ext cx="2031325" cy="369332"/>
          </a:xfrm>
          <a:prstGeom prst="rect">
            <a:avLst/>
          </a:prstGeom>
          <a:noFill/>
        </p:spPr>
        <p:txBody>
          <a:bodyPr wrap="none" rtlCol="0">
            <a:spAutoFit/>
          </a:bodyPr>
          <a:lstStyle/>
          <a:p>
            <a:r>
              <a:rPr lang="zh-CN" altLang="en-US" dirty="0" smtClean="0"/>
              <a:t>低采样率重采样：</a:t>
            </a:r>
            <a:endParaRPr lang="zh-CN" altLang="en-US" dirty="0"/>
          </a:p>
        </p:txBody>
      </p:sp>
      <p:sp>
        <p:nvSpPr>
          <p:cNvPr id="34" name="文本框 33"/>
          <p:cNvSpPr txBox="1"/>
          <p:nvPr/>
        </p:nvSpPr>
        <p:spPr>
          <a:xfrm>
            <a:off x="470168" y="4826964"/>
            <a:ext cx="2031325" cy="369332"/>
          </a:xfrm>
          <a:prstGeom prst="rect">
            <a:avLst/>
          </a:prstGeom>
          <a:noFill/>
        </p:spPr>
        <p:txBody>
          <a:bodyPr wrap="none" rtlCol="0">
            <a:spAutoFit/>
          </a:bodyPr>
          <a:lstStyle/>
          <a:p>
            <a:r>
              <a:rPr lang="zh-CN" altLang="en-US" dirty="0"/>
              <a:t>低</a:t>
            </a:r>
            <a:r>
              <a:rPr lang="zh-CN" altLang="en-US" dirty="0" smtClean="0"/>
              <a:t>采样信号频谱：</a:t>
            </a:r>
            <a:endParaRPr lang="zh-CN" altLang="en-US" dirty="0"/>
          </a:p>
        </p:txBody>
      </p:sp>
      <p:sp>
        <p:nvSpPr>
          <p:cNvPr id="35" name="文本框 34"/>
          <p:cNvSpPr txBox="1"/>
          <p:nvPr/>
        </p:nvSpPr>
        <p:spPr>
          <a:xfrm>
            <a:off x="470168" y="5561156"/>
            <a:ext cx="2031325" cy="369332"/>
          </a:xfrm>
          <a:prstGeom prst="rect">
            <a:avLst/>
          </a:prstGeom>
          <a:noFill/>
        </p:spPr>
        <p:txBody>
          <a:bodyPr wrap="none" rtlCol="0">
            <a:spAutoFit/>
          </a:bodyPr>
          <a:lstStyle/>
          <a:p>
            <a:r>
              <a:rPr lang="zh-CN" altLang="en-US" dirty="0" smtClean="0"/>
              <a:t>高采样率重采样：</a:t>
            </a:r>
            <a:endParaRPr lang="zh-CN" altLang="en-US" dirty="0"/>
          </a:p>
        </p:txBody>
      </p:sp>
      <p:grpSp>
        <p:nvGrpSpPr>
          <p:cNvPr id="36" name="组合 35"/>
          <p:cNvGrpSpPr/>
          <p:nvPr/>
        </p:nvGrpSpPr>
        <p:grpSpPr>
          <a:xfrm>
            <a:off x="2345680" y="5243919"/>
            <a:ext cx="6613525" cy="1041400"/>
            <a:chOff x="1985660" y="4083345"/>
            <a:chExt cx="6613525" cy="1041400"/>
          </a:xfrm>
        </p:grpSpPr>
        <p:graphicFrame>
          <p:nvGraphicFramePr>
            <p:cNvPr id="37" name="对象 36"/>
            <p:cNvGraphicFramePr>
              <a:graphicFrameLocks noChangeAspect="1"/>
            </p:cNvGraphicFramePr>
            <p:nvPr>
              <p:extLst>
                <p:ext uri="{D42A27DB-BD31-4B8C-83A1-F6EECF244321}">
                  <p14:modId xmlns:p14="http://schemas.microsoft.com/office/powerpoint/2010/main" val="2876131716"/>
                </p:ext>
              </p:extLst>
            </p:nvPr>
          </p:nvGraphicFramePr>
          <p:xfrm>
            <a:off x="4344685" y="4083345"/>
            <a:ext cx="4254500" cy="1041400"/>
          </p:xfrm>
          <a:graphic>
            <a:graphicData uri="http://schemas.openxmlformats.org/presentationml/2006/ole">
              <mc:AlternateContent xmlns:mc="http://schemas.openxmlformats.org/markup-compatibility/2006">
                <mc:Choice xmlns:v="urn:schemas-microsoft-com:vml" Requires="v">
                  <p:oleObj spid="_x0000_s10551" name="Equation" r:id="rId17" imgW="1968480" imgH="482400" progId="Equation.DSMT4">
                    <p:embed/>
                  </p:oleObj>
                </mc:Choice>
                <mc:Fallback>
                  <p:oleObj name="Equation" r:id="rId17" imgW="1968480" imgH="482400" progId="Equation.DSMT4">
                    <p:embed/>
                    <p:pic>
                      <p:nvPicPr>
                        <p:cNvPr id="24" name="对象 23"/>
                        <p:cNvPicPr>
                          <a:picLocks noChangeAspect="1" noChangeArrowheads="1"/>
                        </p:cNvPicPr>
                        <p:nvPr/>
                      </p:nvPicPr>
                      <p:blipFill>
                        <a:blip r:embed="rId18"/>
                        <a:srcRect/>
                        <a:stretch>
                          <a:fillRect/>
                        </a:stretch>
                      </p:blipFill>
                      <p:spPr bwMode="auto">
                        <a:xfrm>
                          <a:off x="4344685" y="4083345"/>
                          <a:ext cx="4254500" cy="1041400"/>
                        </a:xfrm>
                        <a:prstGeom prst="rect">
                          <a:avLst/>
                        </a:prstGeom>
                        <a:noFill/>
                      </p:spPr>
                    </p:pic>
                  </p:oleObj>
                </mc:Fallback>
              </mc:AlternateContent>
            </a:graphicData>
          </a:graphic>
        </p:graphicFrame>
        <p:graphicFrame>
          <p:nvGraphicFramePr>
            <p:cNvPr id="38" name="对象 37"/>
            <p:cNvGraphicFramePr>
              <a:graphicFrameLocks noChangeAspect="1"/>
            </p:cNvGraphicFramePr>
            <p:nvPr>
              <p:extLst>
                <p:ext uri="{D42A27DB-BD31-4B8C-83A1-F6EECF244321}">
                  <p14:modId xmlns:p14="http://schemas.microsoft.com/office/powerpoint/2010/main" val="459896769"/>
                </p:ext>
              </p:extLst>
            </p:nvPr>
          </p:nvGraphicFramePr>
          <p:xfrm>
            <a:off x="1985660" y="4358119"/>
            <a:ext cx="1400175" cy="493713"/>
          </p:xfrm>
          <a:graphic>
            <a:graphicData uri="http://schemas.openxmlformats.org/presentationml/2006/ole">
              <mc:AlternateContent xmlns:mc="http://schemas.openxmlformats.org/markup-compatibility/2006">
                <mc:Choice xmlns:v="urn:schemas-microsoft-com:vml" Requires="v">
                  <p:oleObj spid="_x0000_s10552" name="Equation" r:id="rId19" imgW="647640" imgH="228600" progId="Equation.DSMT4">
                    <p:embed/>
                  </p:oleObj>
                </mc:Choice>
                <mc:Fallback>
                  <p:oleObj name="Equation" r:id="rId19" imgW="647640" imgH="228600" progId="Equation.DSMT4">
                    <p:embed/>
                    <p:pic>
                      <p:nvPicPr>
                        <p:cNvPr id="26" name="对象 25"/>
                        <p:cNvPicPr>
                          <a:picLocks noChangeAspect="1" noChangeArrowheads="1"/>
                        </p:cNvPicPr>
                        <p:nvPr/>
                      </p:nvPicPr>
                      <p:blipFill>
                        <a:blip r:embed="rId20"/>
                        <a:srcRect/>
                        <a:stretch>
                          <a:fillRect/>
                        </a:stretch>
                      </p:blipFill>
                      <p:spPr bwMode="auto">
                        <a:xfrm>
                          <a:off x="1985660" y="4358119"/>
                          <a:ext cx="1400175" cy="493713"/>
                        </a:xfrm>
                        <a:prstGeom prst="rect">
                          <a:avLst/>
                        </a:prstGeom>
                        <a:noFill/>
                      </p:spPr>
                    </p:pic>
                  </p:oleObj>
                </mc:Fallback>
              </mc:AlternateContent>
            </a:graphicData>
          </a:graphic>
        </p:graphicFrame>
        <p:sp>
          <p:nvSpPr>
            <p:cNvPr id="39" name="下箭头 38"/>
            <p:cNvSpPr/>
            <p:nvPr/>
          </p:nvSpPr>
          <p:spPr>
            <a:xfrm rot="16200000">
              <a:off x="3795755" y="4195630"/>
              <a:ext cx="386590" cy="818148"/>
            </a:xfrm>
            <a:prstGeom prst="downArrow">
              <a:avLst>
                <a:gd name="adj1" fmla="val 25102"/>
                <a:gd name="adj2" fmla="val 10477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aphicFrame>
        <p:nvGraphicFramePr>
          <p:cNvPr id="40" name="对象 39"/>
          <p:cNvGraphicFramePr>
            <a:graphicFrameLocks noChangeAspect="1"/>
          </p:cNvGraphicFramePr>
          <p:nvPr>
            <p:extLst>
              <p:ext uri="{D42A27DB-BD31-4B8C-83A1-F6EECF244321}">
                <p14:modId xmlns:p14="http://schemas.microsoft.com/office/powerpoint/2010/main" val="2928784952"/>
              </p:ext>
            </p:extLst>
          </p:nvPr>
        </p:nvGraphicFramePr>
        <p:xfrm>
          <a:off x="2907652" y="6034660"/>
          <a:ext cx="2546350" cy="842963"/>
        </p:xfrm>
        <a:graphic>
          <a:graphicData uri="http://schemas.openxmlformats.org/presentationml/2006/ole">
            <mc:AlternateContent xmlns:mc="http://schemas.openxmlformats.org/markup-compatibility/2006">
              <mc:Choice xmlns:v="urn:schemas-microsoft-com:vml" Requires="v">
                <p:oleObj spid="_x0000_s10553" name="Equation" r:id="rId21" imgW="1295280" imgH="431640" progId="Equation.DSMT4">
                  <p:embed/>
                </p:oleObj>
              </mc:Choice>
              <mc:Fallback>
                <p:oleObj name="Equation" r:id="rId21" imgW="1295280" imgH="431640" progId="Equation.DSMT4">
                  <p:embed/>
                  <p:pic>
                    <p:nvPicPr>
                      <p:cNvPr id="29" name="对象 28"/>
                      <p:cNvPicPr>
                        <a:picLocks noChangeAspect="1" noChangeArrowheads="1"/>
                      </p:cNvPicPr>
                      <p:nvPr/>
                    </p:nvPicPr>
                    <p:blipFill>
                      <a:blip r:embed="rId22"/>
                      <a:srcRect/>
                      <a:stretch>
                        <a:fillRect/>
                      </a:stretch>
                    </p:blipFill>
                    <p:spPr bwMode="auto">
                      <a:xfrm>
                        <a:off x="2907652" y="6034660"/>
                        <a:ext cx="2546350" cy="842963"/>
                      </a:xfrm>
                      <a:prstGeom prst="rect">
                        <a:avLst/>
                      </a:prstGeom>
                      <a:noFill/>
                    </p:spPr>
                  </p:pic>
                </p:oleObj>
              </mc:Fallback>
            </mc:AlternateContent>
          </a:graphicData>
        </a:graphic>
      </p:graphicFrame>
      <p:sp>
        <p:nvSpPr>
          <p:cNvPr id="41" name="文本框 40"/>
          <p:cNvSpPr txBox="1"/>
          <p:nvPr/>
        </p:nvSpPr>
        <p:spPr>
          <a:xfrm>
            <a:off x="470168" y="6271387"/>
            <a:ext cx="2031325" cy="369332"/>
          </a:xfrm>
          <a:prstGeom prst="rect">
            <a:avLst/>
          </a:prstGeom>
          <a:noFill/>
        </p:spPr>
        <p:txBody>
          <a:bodyPr wrap="none" rtlCol="0">
            <a:spAutoFit/>
          </a:bodyPr>
          <a:lstStyle/>
          <a:p>
            <a:r>
              <a:rPr lang="zh-CN" altLang="en-US" dirty="0"/>
              <a:t>高</a:t>
            </a:r>
            <a:r>
              <a:rPr lang="zh-CN" altLang="en-US" dirty="0" smtClean="0"/>
              <a:t>采样信号频谱：</a:t>
            </a:r>
            <a:endParaRPr lang="zh-CN" altLang="en-US" dirty="0"/>
          </a:p>
        </p:txBody>
      </p:sp>
    </p:spTree>
    <p:extLst>
      <p:ext uri="{BB962C8B-B14F-4D97-AF65-F5344CB8AC3E}">
        <p14:creationId xmlns:p14="http://schemas.microsoft.com/office/powerpoint/2010/main" val="2665067026"/>
      </p:ext>
    </p:extLst>
  </p:cSld>
  <p:clrMapOvr>
    <a:masterClrMapping/>
  </p:clrMapOvr>
  <p:transition spd="med">
    <p:pull/>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p:cNvGrpSpPr/>
          <p:nvPr/>
        </p:nvGrpSpPr>
        <p:grpSpPr>
          <a:xfrm>
            <a:off x="1779999" y="1672668"/>
            <a:ext cx="6560819" cy="2406733"/>
            <a:chOff x="1653540" y="4328957"/>
            <a:chExt cx="6560819" cy="2406733"/>
          </a:xfrm>
        </p:grpSpPr>
        <p:pic>
          <p:nvPicPr>
            <p:cNvPr id="17" name="图片 16"/>
            <p:cNvPicPr>
              <a:picLocks noChangeAspect="1"/>
            </p:cNvPicPr>
            <p:nvPr/>
          </p:nvPicPr>
          <p:blipFill>
            <a:blip r:embed="rId4"/>
            <a:stretch>
              <a:fillRect/>
            </a:stretch>
          </p:blipFill>
          <p:spPr>
            <a:xfrm>
              <a:off x="1653540" y="4328957"/>
              <a:ext cx="6560819" cy="2406733"/>
            </a:xfrm>
            <a:prstGeom prst="rect">
              <a:avLst/>
            </a:prstGeom>
          </p:spPr>
        </p:pic>
        <p:sp>
          <p:nvSpPr>
            <p:cNvPr id="18" name="下箭头 17"/>
            <p:cNvSpPr/>
            <p:nvPr/>
          </p:nvSpPr>
          <p:spPr>
            <a:xfrm rot="10800000">
              <a:off x="5360901" y="5151338"/>
              <a:ext cx="273235" cy="578253"/>
            </a:xfrm>
            <a:prstGeom prst="downArrow">
              <a:avLst>
                <a:gd name="adj1" fmla="val 25102"/>
                <a:gd name="adj2" fmla="val 10477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 name="图片 1"/>
          <p:cNvPicPr>
            <a:picLocks noChangeAspect="1"/>
          </p:cNvPicPr>
          <p:nvPr/>
        </p:nvPicPr>
        <p:blipFill>
          <a:blip r:embed="rId5"/>
          <a:stretch>
            <a:fillRect/>
          </a:stretch>
        </p:blipFill>
        <p:spPr>
          <a:xfrm>
            <a:off x="2074067" y="4500882"/>
            <a:ext cx="5972682" cy="2229704"/>
          </a:xfrm>
          <a:prstGeom prst="rect">
            <a:avLst/>
          </a:prstGeom>
        </p:spPr>
      </p:pic>
      <p:grpSp>
        <p:nvGrpSpPr>
          <p:cNvPr id="8" name="组合 7"/>
          <p:cNvGrpSpPr/>
          <p:nvPr/>
        </p:nvGrpSpPr>
        <p:grpSpPr>
          <a:xfrm>
            <a:off x="228600" y="226786"/>
            <a:ext cx="8686800" cy="609600"/>
            <a:chOff x="241300" y="241300"/>
            <a:chExt cx="8686800" cy="609600"/>
          </a:xfrm>
        </p:grpSpPr>
        <p:sp>
          <p:nvSpPr>
            <p:cNvPr id="4" name="矩形 3"/>
            <p:cNvSpPr/>
            <p:nvPr/>
          </p:nvSpPr>
          <p:spPr>
            <a:xfrm>
              <a:off x="241300" y="241300"/>
              <a:ext cx="609600" cy="6096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355600" y="241300"/>
              <a:ext cx="609600" cy="609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mtClean="0"/>
                <a:t>1</a:t>
              </a:r>
              <a:endParaRPr lang="zh-CN" altLang="en-US"/>
            </a:p>
          </p:txBody>
        </p:sp>
        <p:sp>
          <p:nvSpPr>
            <p:cNvPr id="6" name="矩形 5"/>
            <p:cNvSpPr/>
            <p:nvPr/>
          </p:nvSpPr>
          <p:spPr>
            <a:xfrm>
              <a:off x="965200" y="792162"/>
              <a:ext cx="7962900" cy="58737"/>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965200" y="327679"/>
              <a:ext cx="6446519" cy="523220"/>
            </a:xfrm>
            <a:prstGeom prst="rect">
              <a:avLst/>
            </a:prstGeom>
            <a:noFill/>
          </p:spPr>
          <p:txBody>
            <a:bodyPr wrap="square" rtlCol="0">
              <a:spAutoFit/>
            </a:bodyPr>
            <a:lstStyle/>
            <a:p>
              <a:r>
                <a:rPr lang="zh-CN" altLang="en-US" sz="2800" b="1" dirty="0" smtClean="0"/>
                <a:t>采样定理</a:t>
              </a:r>
              <a:endParaRPr lang="zh-CN" altLang="en-US" sz="2800" b="1" dirty="0"/>
            </a:p>
          </p:txBody>
        </p:sp>
      </p:grpSp>
      <p:graphicFrame>
        <p:nvGraphicFramePr>
          <p:cNvPr id="20" name="对象 19"/>
          <p:cNvGraphicFramePr>
            <a:graphicFrameLocks noChangeAspect="1"/>
          </p:cNvGraphicFramePr>
          <p:nvPr>
            <p:extLst>
              <p:ext uri="{D42A27DB-BD31-4B8C-83A1-F6EECF244321}">
                <p14:modId xmlns:p14="http://schemas.microsoft.com/office/powerpoint/2010/main" val="1185461725"/>
              </p:ext>
            </p:extLst>
          </p:nvPr>
        </p:nvGraphicFramePr>
        <p:xfrm>
          <a:off x="342900" y="1025841"/>
          <a:ext cx="3620310" cy="844114"/>
        </p:xfrm>
        <a:graphic>
          <a:graphicData uri="http://schemas.openxmlformats.org/presentationml/2006/ole">
            <mc:AlternateContent xmlns:mc="http://schemas.openxmlformats.org/markup-compatibility/2006">
              <mc:Choice xmlns:v="urn:schemas-microsoft-com:vml" Requires="v">
                <p:oleObj spid="_x0000_s5389" name="Equation" r:id="rId6" imgW="1841500" imgH="431800" progId="Equation.DSMT4">
                  <p:embed/>
                </p:oleObj>
              </mc:Choice>
              <mc:Fallback>
                <p:oleObj name="Equation" r:id="rId6" imgW="1841500" imgH="431800" progId="Equation.DSMT4">
                  <p:embed/>
                  <p:pic>
                    <p:nvPicPr>
                      <p:cNvPr id="29" name="对象 2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2900" y="1025841"/>
                        <a:ext cx="3620310" cy="844114"/>
                      </a:xfrm>
                      <a:prstGeom prst="rect">
                        <a:avLst/>
                      </a:prstGeom>
                      <a:noFill/>
                    </p:spPr>
                  </p:pic>
                </p:oleObj>
              </mc:Fallback>
            </mc:AlternateContent>
          </a:graphicData>
        </a:graphic>
      </p:graphicFrame>
      <p:graphicFrame>
        <p:nvGraphicFramePr>
          <p:cNvPr id="21" name="对象 20"/>
          <p:cNvGraphicFramePr>
            <a:graphicFrameLocks noChangeAspect="1"/>
          </p:cNvGraphicFramePr>
          <p:nvPr>
            <p:extLst>
              <p:ext uri="{D42A27DB-BD31-4B8C-83A1-F6EECF244321}">
                <p14:modId xmlns:p14="http://schemas.microsoft.com/office/powerpoint/2010/main" val="628237389"/>
              </p:ext>
            </p:extLst>
          </p:nvPr>
        </p:nvGraphicFramePr>
        <p:xfrm>
          <a:off x="380365" y="4079401"/>
          <a:ext cx="2546350" cy="842963"/>
        </p:xfrm>
        <a:graphic>
          <a:graphicData uri="http://schemas.openxmlformats.org/presentationml/2006/ole">
            <mc:AlternateContent xmlns:mc="http://schemas.openxmlformats.org/markup-compatibility/2006">
              <mc:Choice xmlns:v="urn:schemas-microsoft-com:vml" Requires="v">
                <p:oleObj spid="_x0000_s5390" name="Equation" r:id="rId8" imgW="1295280" imgH="431640" progId="Equation.DSMT4">
                  <p:embed/>
                </p:oleObj>
              </mc:Choice>
              <mc:Fallback>
                <p:oleObj name="Equation" r:id="rId8" imgW="1295280" imgH="431640" progId="Equation.DSMT4">
                  <p:embed/>
                  <p:pic>
                    <p:nvPicPr>
                      <p:cNvPr id="40" name="对象 39"/>
                      <p:cNvPicPr>
                        <a:picLocks noChangeAspect="1" noChangeArrowheads="1"/>
                      </p:cNvPicPr>
                      <p:nvPr/>
                    </p:nvPicPr>
                    <p:blipFill>
                      <a:blip r:embed="rId9"/>
                      <a:srcRect/>
                      <a:stretch>
                        <a:fillRect/>
                      </a:stretch>
                    </p:blipFill>
                    <p:spPr bwMode="auto">
                      <a:xfrm>
                        <a:off x="380365" y="4079401"/>
                        <a:ext cx="2546350" cy="842963"/>
                      </a:xfrm>
                      <a:prstGeom prst="rect">
                        <a:avLst/>
                      </a:prstGeom>
                      <a:noFill/>
                    </p:spPr>
                  </p:pic>
                </p:oleObj>
              </mc:Fallback>
            </mc:AlternateContent>
          </a:graphicData>
        </a:graphic>
      </p:graphicFrame>
      <p:sp>
        <p:nvSpPr>
          <p:cNvPr id="26" name="下箭头 25"/>
          <p:cNvSpPr/>
          <p:nvPr/>
        </p:nvSpPr>
        <p:spPr>
          <a:xfrm rot="10800000">
            <a:off x="7478287" y="5419832"/>
            <a:ext cx="273235" cy="578253"/>
          </a:xfrm>
          <a:prstGeom prst="downArrow">
            <a:avLst>
              <a:gd name="adj1" fmla="val 25102"/>
              <a:gd name="adj2" fmla="val 10477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7" name="图片 26"/>
          <p:cNvPicPr>
            <a:picLocks noChangeAspect="1"/>
          </p:cNvPicPr>
          <p:nvPr/>
        </p:nvPicPr>
        <p:blipFill>
          <a:blip r:embed="rId10"/>
          <a:stretch>
            <a:fillRect/>
          </a:stretch>
        </p:blipFill>
        <p:spPr>
          <a:xfrm>
            <a:off x="978183" y="1465600"/>
            <a:ext cx="6962775" cy="458152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28" name="图片 27"/>
          <p:cNvPicPr>
            <a:picLocks noChangeAspect="1"/>
          </p:cNvPicPr>
          <p:nvPr/>
        </p:nvPicPr>
        <p:blipFill>
          <a:blip r:embed="rId11"/>
          <a:stretch>
            <a:fillRect/>
          </a:stretch>
        </p:blipFill>
        <p:spPr>
          <a:xfrm>
            <a:off x="533399" y="1857650"/>
            <a:ext cx="7981950" cy="46482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200935989"/>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250" fill="hold"/>
                                        <p:tgtEl>
                                          <p:spTgt spid="27"/>
                                        </p:tgtEl>
                                        <p:attrNameLst>
                                          <p:attrName>ppt_x</p:attrName>
                                        </p:attrNameLst>
                                      </p:cBhvr>
                                      <p:tavLst>
                                        <p:tav tm="0">
                                          <p:val>
                                            <p:strVal val="0-#ppt_w/2"/>
                                          </p:val>
                                        </p:tav>
                                        <p:tav tm="100000">
                                          <p:val>
                                            <p:strVal val="#ppt_x"/>
                                          </p:val>
                                        </p:tav>
                                      </p:tavLst>
                                    </p:anim>
                                    <p:anim calcmode="lin" valueType="num">
                                      <p:cBhvr additive="base">
                                        <p:cTn id="8" dur="250" fill="hold"/>
                                        <p:tgtEl>
                                          <p:spTgt spid="2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xit" presetSubtype="2" fill="hold" nodeType="clickEffect">
                                  <p:stCondLst>
                                    <p:cond delay="0"/>
                                  </p:stCondLst>
                                  <p:childTnLst>
                                    <p:anim calcmode="lin" valueType="num">
                                      <p:cBhvr additive="base">
                                        <p:cTn id="12" dur="250"/>
                                        <p:tgtEl>
                                          <p:spTgt spid="27"/>
                                        </p:tgtEl>
                                        <p:attrNameLst>
                                          <p:attrName>ppt_x</p:attrName>
                                        </p:attrNameLst>
                                      </p:cBhvr>
                                      <p:tavLst>
                                        <p:tav tm="0">
                                          <p:val>
                                            <p:strVal val="ppt_x"/>
                                          </p:val>
                                        </p:tav>
                                        <p:tav tm="100000">
                                          <p:val>
                                            <p:strVal val="1+ppt_w/2"/>
                                          </p:val>
                                        </p:tav>
                                      </p:tavLst>
                                    </p:anim>
                                    <p:anim calcmode="lin" valueType="num">
                                      <p:cBhvr additive="base">
                                        <p:cTn id="13" dur="250"/>
                                        <p:tgtEl>
                                          <p:spTgt spid="27"/>
                                        </p:tgtEl>
                                        <p:attrNameLst>
                                          <p:attrName>ppt_y</p:attrName>
                                        </p:attrNameLst>
                                      </p:cBhvr>
                                      <p:tavLst>
                                        <p:tav tm="0">
                                          <p:val>
                                            <p:strVal val="ppt_y"/>
                                          </p:val>
                                        </p:tav>
                                        <p:tav tm="100000">
                                          <p:val>
                                            <p:strVal val="ppt_y"/>
                                          </p:val>
                                        </p:tav>
                                      </p:tavLst>
                                    </p:anim>
                                    <p:set>
                                      <p:cBhvr>
                                        <p:cTn id="14" dur="1" fill="hold">
                                          <p:stCondLst>
                                            <p:cond delay="249"/>
                                          </p:stCondLst>
                                        </p:cTn>
                                        <p:tgtEl>
                                          <p:spTgt spid="27"/>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28"/>
                                        </p:tgtEl>
                                        <p:attrNameLst>
                                          <p:attrName>style.visibility</p:attrName>
                                        </p:attrNameLst>
                                      </p:cBhvr>
                                      <p:to>
                                        <p:strVal val="visible"/>
                                      </p:to>
                                    </p:set>
                                    <p:anim calcmode="lin" valueType="num">
                                      <p:cBhvr additive="base">
                                        <p:cTn id="19" dur="250" fill="hold"/>
                                        <p:tgtEl>
                                          <p:spTgt spid="28"/>
                                        </p:tgtEl>
                                        <p:attrNameLst>
                                          <p:attrName>ppt_x</p:attrName>
                                        </p:attrNameLst>
                                      </p:cBhvr>
                                      <p:tavLst>
                                        <p:tav tm="0">
                                          <p:val>
                                            <p:strVal val="0-#ppt_w/2"/>
                                          </p:val>
                                        </p:tav>
                                        <p:tav tm="100000">
                                          <p:val>
                                            <p:strVal val="#ppt_x"/>
                                          </p:val>
                                        </p:tav>
                                      </p:tavLst>
                                    </p:anim>
                                    <p:anim calcmode="lin" valueType="num">
                                      <p:cBhvr additive="base">
                                        <p:cTn id="20" dur="250" fill="hold"/>
                                        <p:tgtEl>
                                          <p:spTgt spid="28"/>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xit" presetSubtype="2" fill="hold" nodeType="clickEffect">
                                  <p:stCondLst>
                                    <p:cond delay="0"/>
                                  </p:stCondLst>
                                  <p:childTnLst>
                                    <p:anim calcmode="lin" valueType="num">
                                      <p:cBhvr additive="base">
                                        <p:cTn id="24" dur="250"/>
                                        <p:tgtEl>
                                          <p:spTgt spid="28"/>
                                        </p:tgtEl>
                                        <p:attrNameLst>
                                          <p:attrName>ppt_x</p:attrName>
                                        </p:attrNameLst>
                                      </p:cBhvr>
                                      <p:tavLst>
                                        <p:tav tm="0">
                                          <p:val>
                                            <p:strVal val="ppt_x"/>
                                          </p:val>
                                        </p:tav>
                                        <p:tav tm="100000">
                                          <p:val>
                                            <p:strVal val="1+ppt_w/2"/>
                                          </p:val>
                                        </p:tav>
                                      </p:tavLst>
                                    </p:anim>
                                    <p:anim calcmode="lin" valueType="num">
                                      <p:cBhvr additive="base">
                                        <p:cTn id="25" dur="250"/>
                                        <p:tgtEl>
                                          <p:spTgt spid="28"/>
                                        </p:tgtEl>
                                        <p:attrNameLst>
                                          <p:attrName>ppt_y</p:attrName>
                                        </p:attrNameLst>
                                      </p:cBhvr>
                                      <p:tavLst>
                                        <p:tav tm="0">
                                          <p:val>
                                            <p:strVal val="ppt_y"/>
                                          </p:val>
                                        </p:tav>
                                        <p:tav tm="100000">
                                          <p:val>
                                            <p:strVal val="ppt_y"/>
                                          </p:val>
                                        </p:tav>
                                      </p:tavLst>
                                    </p:anim>
                                    <p:set>
                                      <p:cBhvr>
                                        <p:cTn id="26" dur="1" fill="hold">
                                          <p:stCondLst>
                                            <p:cond delay="249"/>
                                          </p:stCondLst>
                                        </p:cTn>
                                        <p:tgtEl>
                                          <p:spTgt spid="2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228600" y="226786"/>
            <a:ext cx="8686800" cy="609600"/>
            <a:chOff x="241300" y="241300"/>
            <a:chExt cx="8686800" cy="609600"/>
          </a:xfrm>
        </p:grpSpPr>
        <p:sp>
          <p:nvSpPr>
            <p:cNvPr id="4" name="矩形 3"/>
            <p:cNvSpPr/>
            <p:nvPr/>
          </p:nvSpPr>
          <p:spPr>
            <a:xfrm>
              <a:off x="241300" y="241300"/>
              <a:ext cx="609600" cy="6096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355600" y="241300"/>
              <a:ext cx="609600" cy="609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2</a:t>
              </a:r>
              <a:endParaRPr lang="zh-CN" altLang="en-US" dirty="0"/>
            </a:p>
          </p:txBody>
        </p:sp>
        <p:sp>
          <p:nvSpPr>
            <p:cNvPr id="6" name="矩形 5"/>
            <p:cNvSpPr/>
            <p:nvPr/>
          </p:nvSpPr>
          <p:spPr>
            <a:xfrm>
              <a:off x="965200" y="792162"/>
              <a:ext cx="7962900" cy="58737"/>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965200" y="327679"/>
              <a:ext cx="6446519" cy="523220"/>
            </a:xfrm>
            <a:prstGeom prst="rect">
              <a:avLst/>
            </a:prstGeom>
            <a:noFill/>
          </p:spPr>
          <p:txBody>
            <a:bodyPr wrap="square" rtlCol="0">
              <a:spAutoFit/>
            </a:bodyPr>
            <a:lstStyle/>
            <a:p>
              <a:r>
                <a:rPr lang="zh-CN" altLang="en-US" sz="2800" b="1" dirty="0" smtClean="0"/>
                <a:t>采样率变换</a:t>
              </a:r>
              <a:endParaRPr lang="zh-CN" altLang="en-US" sz="2800" b="1" dirty="0"/>
            </a:p>
          </p:txBody>
        </p:sp>
      </p:grpSp>
      <p:grpSp>
        <p:nvGrpSpPr>
          <p:cNvPr id="70" name="组合 69"/>
          <p:cNvGrpSpPr/>
          <p:nvPr/>
        </p:nvGrpSpPr>
        <p:grpSpPr>
          <a:xfrm>
            <a:off x="533399" y="2824673"/>
            <a:ext cx="8352035" cy="1972701"/>
            <a:chOff x="533399" y="3106459"/>
            <a:chExt cx="8352035" cy="1972701"/>
          </a:xfrm>
        </p:grpSpPr>
        <p:sp>
          <p:nvSpPr>
            <p:cNvPr id="40" name="文本框 39"/>
            <p:cNvSpPr txBox="1"/>
            <p:nvPr/>
          </p:nvSpPr>
          <p:spPr>
            <a:xfrm>
              <a:off x="533399" y="3106459"/>
              <a:ext cx="2031325" cy="461665"/>
            </a:xfrm>
            <a:prstGeom prst="rect">
              <a:avLst/>
            </a:prstGeom>
            <a:noFill/>
          </p:spPr>
          <p:txBody>
            <a:bodyPr wrap="none" rtlCol="0">
              <a:spAutoFit/>
            </a:bodyPr>
            <a:lstStyle/>
            <a:p>
              <a:r>
                <a:rPr lang="zh-CN" altLang="en-US" sz="2400" dirty="0" smtClean="0"/>
                <a:t>存在的问题</a:t>
              </a:r>
              <a:r>
                <a:rPr lang="zh-CN" altLang="en-US" sz="2400" dirty="0"/>
                <a:t>：</a:t>
              </a:r>
            </a:p>
          </p:txBody>
        </p:sp>
        <p:sp>
          <p:nvSpPr>
            <p:cNvPr id="41" name="文本框 40"/>
            <p:cNvSpPr txBox="1"/>
            <p:nvPr/>
          </p:nvSpPr>
          <p:spPr>
            <a:xfrm>
              <a:off x="533399" y="3601832"/>
              <a:ext cx="8352035" cy="1477328"/>
            </a:xfrm>
            <a:prstGeom prst="rect">
              <a:avLst/>
            </a:prstGeom>
            <a:noFill/>
          </p:spPr>
          <p:txBody>
            <a:bodyPr wrap="square" rtlCol="0">
              <a:spAutoFit/>
            </a:bodyPr>
            <a:lstStyle/>
            <a:p>
              <a:pPr marL="285750" indent="-285750">
                <a:buFont typeface="Wingdings" panose="05000000000000000000" pitchFamily="2" charset="2"/>
                <a:buChar char="Ø"/>
              </a:pPr>
              <a:r>
                <a:rPr lang="zh-CN" altLang="en-US" dirty="0" smtClean="0"/>
                <a:t>降采样时每隔</a:t>
              </a:r>
              <a:r>
                <a:rPr lang="en-US" altLang="zh-CN" dirty="0" smtClean="0"/>
                <a:t>M</a:t>
              </a:r>
              <a:r>
                <a:rPr lang="zh-CN" altLang="en-US" dirty="0" smtClean="0"/>
                <a:t>点取一个值，频谱最大值变小了，导致原始信号的</a:t>
              </a:r>
              <a:r>
                <a:rPr lang="zh-CN" altLang="en-US" dirty="0"/>
                <a:t>高</a:t>
              </a:r>
              <a:r>
                <a:rPr lang="zh-CN" altLang="en-US" dirty="0" smtClean="0"/>
                <a:t>频部分可能产生混叠，因此需要前面增加一个抗混叠滤波器。</a:t>
              </a:r>
              <a:endParaRPr lang="en-US" altLang="zh-CN" dirty="0" smtClean="0"/>
            </a:p>
            <a:p>
              <a:pPr marL="285750" indent="-285750">
                <a:buFont typeface="Wingdings" panose="05000000000000000000" pitchFamily="2" charset="2"/>
                <a:buChar char="Ø"/>
              </a:pPr>
              <a:r>
                <a:rPr lang="zh-CN" altLang="en-US" dirty="0"/>
                <a:t>升采</a:t>
              </a:r>
              <a:r>
                <a:rPr lang="zh-CN" altLang="en-US" dirty="0" smtClean="0"/>
                <a:t>样时插值的地方放</a:t>
              </a:r>
              <a:r>
                <a:rPr lang="en-US" altLang="zh-CN" dirty="0" smtClean="0"/>
                <a:t>0</a:t>
              </a:r>
              <a:r>
                <a:rPr lang="zh-CN" altLang="en-US" dirty="0" smtClean="0"/>
                <a:t>的话导致原始信号的周期扩展频谱在新的信号里面</a:t>
              </a:r>
              <a:r>
                <a:rPr lang="zh-CN" altLang="en-US" dirty="0"/>
                <a:t>成为</a:t>
              </a:r>
              <a:r>
                <a:rPr lang="zh-CN" altLang="en-US" dirty="0" smtClean="0"/>
                <a:t>高频干扰。因此需要一个对周期扩展频谱过滤的滤波器。不放</a:t>
              </a:r>
              <a:r>
                <a:rPr lang="en-US" altLang="zh-CN" dirty="0" smtClean="0"/>
                <a:t>0</a:t>
              </a:r>
              <a:r>
                <a:rPr lang="zh-CN" altLang="en-US" dirty="0" smtClean="0"/>
                <a:t>的情况稍后讨论。</a:t>
              </a:r>
              <a:endParaRPr lang="en-US" altLang="zh-CN" dirty="0" smtClean="0"/>
            </a:p>
          </p:txBody>
        </p:sp>
      </p:grpSp>
      <p:grpSp>
        <p:nvGrpSpPr>
          <p:cNvPr id="72" name="组合 71"/>
          <p:cNvGrpSpPr/>
          <p:nvPr/>
        </p:nvGrpSpPr>
        <p:grpSpPr>
          <a:xfrm>
            <a:off x="533400" y="1137779"/>
            <a:ext cx="6398178" cy="1736376"/>
            <a:chOff x="533400" y="1137779"/>
            <a:chExt cx="6398178" cy="1736376"/>
          </a:xfrm>
        </p:grpSpPr>
        <p:sp>
          <p:nvSpPr>
            <p:cNvPr id="39" name="文本框 38"/>
            <p:cNvSpPr txBox="1"/>
            <p:nvPr/>
          </p:nvSpPr>
          <p:spPr>
            <a:xfrm>
              <a:off x="533400" y="1137779"/>
              <a:ext cx="2954655" cy="461665"/>
            </a:xfrm>
            <a:prstGeom prst="rect">
              <a:avLst/>
            </a:prstGeom>
            <a:noFill/>
          </p:spPr>
          <p:txBody>
            <a:bodyPr wrap="none" rtlCol="0">
              <a:spAutoFit/>
            </a:bodyPr>
            <a:lstStyle/>
            <a:p>
              <a:r>
                <a:rPr lang="zh-CN" altLang="en-US" sz="2400" dirty="0"/>
                <a:t>期望</a:t>
              </a:r>
              <a:r>
                <a:rPr lang="zh-CN" altLang="en-US" sz="2400" dirty="0" smtClean="0"/>
                <a:t>的采样率变换：</a:t>
              </a:r>
              <a:endParaRPr lang="zh-CN" altLang="en-US" sz="2400" dirty="0"/>
            </a:p>
          </p:txBody>
        </p:sp>
        <p:grpSp>
          <p:nvGrpSpPr>
            <p:cNvPr id="47" name="组合 46"/>
            <p:cNvGrpSpPr/>
            <p:nvPr/>
          </p:nvGrpSpPr>
          <p:grpSpPr>
            <a:xfrm>
              <a:off x="2025417" y="1639169"/>
              <a:ext cx="4906161" cy="1234986"/>
              <a:chOff x="2025417" y="1639169"/>
              <a:chExt cx="4906161" cy="1234986"/>
            </a:xfrm>
          </p:grpSpPr>
          <p:grpSp>
            <p:nvGrpSpPr>
              <p:cNvPr id="38" name="组合 37"/>
              <p:cNvGrpSpPr/>
              <p:nvPr/>
            </p:nvGrpSpPr>
            <p:grpSpPr>
              <a:xfrm>
                <a:off x="2025417" y="1800546"/>
                <a:ext cx="4625639" cy="1073609"/>
                <a:chOff x="2535556" y="1694668"/>
                <a:chExt cx="4625639" cy="1073609"/>
              </a:xfrm>
            </p:grpSpPr>
            <p:sp>
              <p:nvSpPr>
                <p:cNvPr id="12" name="矩形 11"/>
                <p:cNvSpPr/>
                <p:nvPr/>
              </p:nvSpPr>
              <p:spPr>
                <a:xfrm>
                  <a:off x="2535556" y="1694668"/>
                  <a:ext cx="2173993" cy="369332"/>
                </a:xfrm>
                <a:prstGeom prst="rect">
                  <a:avLst/>
                </a:prstGeom>
              </p:spPr>
              <p:txBody>
                <a:bodyPr wrap="none">
                  <a:spAutoFit/>
                </a:bodyPr>
                <a:lstStyle/>
                <a:p>
                  <a:r>
                    <a:rPr lang="zh-CN" altLang="en-US" dirty="0"/>
                    <a:t>downsampling</a:t>
                  </a:r>
                </a:p>
              </p:txBody>
            </p:sp>
            <p:sp>
              <p:nvSpPr>
                <p:cNvPr id="24" name="矩形 23"/>
                <p:cNvSpPr/>
                <p:nvPr/>
              </p:nvSpPr>
              <p:spPr>
                <a:xfrm>
                  <a:off x="2535556" y="2398945"/>
                  <a:ext cx="1762021" cy="369332"/>
                </a:xfrm>
                <a:prstGeom prst="rect">
                  <a:avLst/>
                </a:prstGeom>
              </p:spPr>
              <p:txBody>
                <a:bodyPr wrap="none">
                  <a:spAutoFit/>
                </a:bodyPr>
                <a:lstStyle/>
                <a:p>
                  <a:r>
                    <a:rPr lang="en-US" altLang="zh-CN" dirty="0" smtClean="0"/>
                    <a:t>up</a:t>
                  </a:r>
                  <a:r>
                    <a:rPr lang="zh-CN" altLang="en-US" dirty="0" smtClean="0"/>
                    <a:t>sampling</a:t>
                  </a:r>
                  <a:endParaRPr lang="zh-CN" altLang="en-US" dirty="0"/>
                </a:p>
              </p:txBody>
            </p:sp>
            <p:sp>
              <p:nvSpPr>
                <p:cNvPr id="13" name="文本框 12"/>
                <p:cNvSpPr txBox="1"/>
                <p:nvPr/>
              </p:nvSpPr>
              <p:spPr>
                <a:xfrm>
                  <a:off x="5871410" y="2398945"/>
                  <a:ext cx="585417"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zh-CN" altLang="en-US" dirty="0" smtClean="0"/>
                    <a:t>↑</a:t>
                  </a:r>
                  <a:r>
                    <a:rPr lang="en-US" altLang="zh-CN" dirty="0" smtClean="0"/>
                    <a:t>L</a:t>
                  </a:r>
                  <a:endParaRPr lang="zh-CN" altLang="en-US" dirty="0"/>
                </a:p>
              </p:txBody>
            </p:sp>
            <p:sp>
              <p:nvSpPr>
                <p:cNvPr id="28" name="文本框 27"/>
                <p:cNvSpPr txBox="1"/>
                <p:nvPr/>
              </p:nvSpPr>
              <p:spPr>
                <a:xfrm>
                  <a:off x="5871409" y="1716173"/>
                  <a:ext cx="654346"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zh-CN" altLang="en-US" dirty="0" smtClean="0"/>
                    <a:t>↓</a:t>
                  </a:r>
                  <a:r>
                    <a:rPr lang="en-US" altLang="zh-CN" dirty="0"/>
                    <a:t>M</a:t>
                  </a:r>
                  <a:endParaRPr lang="zh-CN" altLang="en-US" dirty="0"/>
                </a:p>
              </p:txBody>
            </p:sp>
            <p:cxnSp>
              <p:nvCxnSpPr>
                <p:cNvPr id="20" name="直接箭头连接符 19"/>
                <p:cNvCxnSpPr>
                  <a:stCxn id="28" idx="3"/>
                </p:cNvCxnSpPr>
                <p:nvPr/>
              </p:nvCxnSpPr>
              <p:spPr>
                <a:xfrm>
                  <a:off x="6525755" y="1900839"/>
                  <a:ext cx="63544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p:cNvCxnSpPr>
                  <a:endCxn id="28" idx="1"/>
                </p:cNvCxnSpPr>
                <p:nvPr/>
              </p:nvCxnSpPr>
              <p:spPr>
                <a:xfrm>
                  <a:off x="5111014" y="1900839"/>
                  <a:ext cx="7603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33"/>
                <p:cNvCxnSpPr/>
                <p:nvPr/>
              </p:nvCxnSpPr>
              <p:spPr>
                <a:xfrm>
                  <a:off x="6456827" y="2582083"/>
                  <a:ext cx="635440" cy="30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p:nvPr/>
              </p:nvCxnSpPr>
              <p:spPr>
                <a:xfrm flipV="1">
                  <a:off x="5235969" y="2582884"/>
                  <a:ext cx="635441" cy="14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42" name="文本框 41"/>
              <p:cNvSpPr txBox="1"/>
              <p:nvPr/>
            </p:nvSpPr>
            <p:spPr>
              <a:xfrm>
                <a:off x="4414852" y="1639169"/>
                <a:ext cx="532518" cy="369332"/>
              </a:xfrm>
              <a:prstGeom prst="rect">
                <a:avLst/>
              </a:prstGeom>
              <a:noFill/>
            </p:spPr>
            <p:txBody>
              <a:bodyPr wrap="none" rtlCol="0">
                <a:spAutoFit/>
              </a:bodyPr>
              <a:lstStyle/>
              <a:p>
                <a:r>
                  <a:rPr lang="en-US" altLang="zh-CN" dirty="0" err="1" smtClean="0">
                    <a:latin typeface="+mn-ea"/>
                  </a:rPr>
                  <a:t>x</a:t>
                </a:r>
                <a:r>
                  <a:rPr lang="en-US" altLang="zh-CN" baseline="-25000" dirty="0" err="1" smtClean="0">
                    <a:latin typeface="+mn-ea"/>
                  </a:rPr>
                  <a:t>old</a:t>
                </a:r>
                <a:endParaRPr lang="zh-CN" altLang="en-US" dirty="0">
                  <a:latin typeface="+mn-ea"/>
                </a:endParaRPr>
              </a:p>
            </p:txBody>
          </p:sp>
          <p:sp>
            <p:nvSpPr>
              <p:cNvPr id="43" name="文本框 42"/>
              <p:cNvSpPr txBox="1"/>
              <p:nvPr/>
            </p:nvSpPr>
            <p:spPr>
              <a:xfrm>
                <a:off x="6267779" y="1674506"/>
                <a:ext cx="619080" cy="369332"/>
              </a:xfrm>
              <a:prstGeom prst="rect">
                <a:avLst/>
              </a:prstGeom>
              <a:noFill/>
            </p:spPr>
            <p:txBody>
              <a:bodyPr wrap="none" rtlCol="0">
                <a:spAutoFit/>
              </a:bodyPr>
              <a:lstStyle/>
              <a:p>
                <a:r>
                  <a:rPr lang="en-US" altLang="zh-CN" dirty="0" err="1" smtClean="0">
                    <a:latin typeface="+mn-ea"/>
                  </a:rPr>
                  <a:t>x</a:t>
                </a:r>
                <a:r>
                  <a:rPr lang="en-US" altLang="zh-CN" baseline="-25000" dirty="0" err="1" smtClean="0">
                    <a:latin typeface="+mn-ea"/>
                  </a:rPr>
                  <a:t>new</a:t>
                </a:r>
                <a:endParaRPr lang="zh-CN" altLang="en-US" dirty="0">
                  <a:latin typeface="+mn-ea"/>
                </a:endParaRPr>
              </a:p>
            </p:txBody>
          </p:sp>
          <p:sp>
            <p:nvSpPr>
              <p:cNvPr id="44" name="文本框 43"/>
              <p:cNvSpPr txBox="1"/>
              <p:nvPr/>
            </p:nvSpPr>
            <p:spPr>
              <a:xfrm>
                <a:off x="4459571" y="2267152"/>
                <a:ext cx="532518" cy="369332"/>
              </a:xfrm>
              <a:prstGeom prst="rect">
                <a:avLst/>
              </a:prstGeom>
              <a:noFill/>
            </p:spPr>
            <p:txBody>
              <a:bodyPr wrap="none" rtlCol="0">
                <a:spAutoFit/>
              </a:bodyPr>
              <a:lstStyle/>
              <a:p>
                <a:r>
                  <a:rPr lang="en-US" altLang="zh-CN" dirty="0" err="1" smtClean="0">
                    <a:latin typeface="+mn-ea"/>
                  </a:rPr>
                  <a:t>x</a:t>
                </a:r>
                <a:r>
                  <a:rPr lang="en-US" altLang="zh-CN" baseline="-25000" dirty="0" err="1" smtClean="0">
                    <a:latin typeface="+mn-ea"/>
                  </a:rPr>
                  <a:t>old</a:t>
                </a:r>
                <a:endParaRPr lang="zh-CN" altLang="en-US" dirty="0">
                  <a:latin typeface="+mn-ea"/>
                </a:endParaRPr>
              </a:p>
            </p:txBody>
          </p:sp>
          <p:sp>
            <p:nvSpPr>
              <p:cNvPr id="45" name="文本框 44"/>
              <p:cNvSpPr txBox="1"/>
              <p:nvPr/>
            </p:nvSpPr>
            <p:spPr>
              <a:xfrm>
                <a:off x="6312498" y="2302489"/>
                <a:ext cx="619080" cy="369332"/>
              </a:xfrm>
              <a:prstGeom prst="rect">
                <a:avLst/>
              </a:prstGeom>
              <a:noFill/>
            </p:spPr>
            <p:txBody>
              <a:bodyPr wrap="none" rtlCol="0">
                <a:spAutoFit/>
              </a:bodyPr>
              <a:lstStyle/>
              <a:p>
                <a:r>
                  <a:rPr lang="en-US" altLang="zh-CN" dirty="0" err="1" smtClean="0">
                    <a:latin typeface="+mn-ea"/>
                  </a:rPr>
                  <a:t>x</a:t>
                </a:r>
                <a:r>
                  <a:rPr lang="en-US" altLang="zh-CN" baseline="-25000" dirty="0" err="1" smtClean="0">
                    <a:latin typeface="+mn-ea"/>
                  </a:rPr>
                  <a:t>new</a:t>
                </a:r>
                <a:endParaRPr lang="zh-CN" altLang="en-US" dirty="0">
                  <a:latin typeface="+mn-ea"/>
                </a:endParaRPr>
              </a:p>
            </p:txBody>
          </p:sp>
        </p:grpSp>
      </p:grpSp>
      <p:grpSp>
        <p:nvGrpSpPr>
          <p:cNvPr id="71" name="组合 70"/>
          <p:cNvGrpSpPr/>
          <p:nvPr/>
        </p:nvGrpSpPr>
        <p:grpSpPr>
          <a:xfrm>
            <a:off x="533399" y="4765107"/>
            <a:ext cx="6650244" cy="1677126"/>
            <a:chOff x="533399" y="4765107"/>
            <a:chExt cx="6650244" cy="1677126"/>
          </a:xfrm>
        </p:grpSpPr>
        <p:sp>
          <p:nvSpPr>
            <p:cNvPr id="46" name="文本框 45"/>
            <p:cNvSpPr txBox="1"/>
            <p:nvPr/>
          </p:nvSpPr>
          <p:spPr>
            <a:xfrm>
              <a:off x="533399" y="4765107"/>
              <a:ext cx="1723549" cy="461665"/>
            </a:xfrm>
            <a:prstGeom prst="rect">
              <a:avLst/>
            </a:prstGeom>
            <a:noFill/>
          </p:spPr>
          <p:txBody>
            <a:bodyPr wrap="none" rtlCol="0">
              <a:spAutoFit/>
            </a:bodyPr>
            <a:lstStyle/>
            <a:p>
              <a:r>
                <a:rPr lang="zh-CN" altLang="en-US" sz="2400" dirty="0" smtClean="0"/>
                <a:t>改善办法：</a:t>
              </a:r>
              <a:endParaRPr lang="zh-CN" altLang="en-US" sz="2400" dirty="0"/>
            </a:p>
          </p:txBody>
        </p:sp>
        <p:grpSp>
          <p:nvGrpSpPr>
            <p:cNvPr id="69" name="组合 68"/>
            <p:cNvGrpSpPr/>
            <p:nvPr/>
          </p:nvGrpSpPr>
          <p:grpSpPr>
            <a:xfrm>
              <a:off x="1367785" y="5207247"/>
              <a:ext cx="5815858" cy="1234986"/>
              <a:chOff x="1367785" y="5347212"/>
              <a:chExt cx="5815858" cy="1234986"/>
            </a:xfrm>
          </p:grpSpPr>
          <p:sp>
            <p:nvSpPr>
              <p:cNvPr id="54" name="矩形 53"/>
              <p:cNvSpPr/>
              <p:nvPr/>
            </p:nvSpPr>
            <p:spPr>
              <a:xfrm>
                <a:off x="1367785" y="5508589"/>
                <a:ext cx="1744388" cy="369332"/>
              </a:xfrm>
              <a:prstGeom prst="rect">
                <a:avLst/>
              </a:prstGeom>
            </p:spPr>
            <p:txBody>
              <a:bodyPr wrap="none">
                <a:spAutoFit/>
              </a:bodyPr>
              <a:lstStyle/>
              <a:p>
                <a:r>
                  <a:rPr lang="en-US" altLang="zh-CN" dirty="0"/>
                  <a:t>Decimation</a:t>
                </a:r>
                <a:endParaRPr lang="zh-CN" altLang="en-US" dirty="0"/>
              </a:p>
            </p:txBody>
          </p:sp>
          <p:sp>
            <p:nvSpPr>
              <p:cNvPr id="55" name="矩形 54"/>
              <p:cNvSpPr/>
              <p:nvPr/>
            </p:nvSpPr>
            <p:spPr>
              <a:xfrm>
                <a:off x="1367785" y="6212866"/>
                <a:ext cx="1935145" cy="369332"/>
              </a:xfrm>
              <a:prstGeom prst="rect">
                <a:avLst/>
              </a:prstGeom>
            </p:spPr>
            <p:txBody>
              <a:bodyPr wrap="none">
                <a:spAutoFit/>
              </a:bodyPr>
              <a:lstStyle/>
              <a:p>
                <a:r>
                  <a:rPr lang="en-US" altLang="zh-CN" dirty="0"/>
                  <a:t>Interpolation</a:t>
                </a:r>
                <a:endParaRPr lang="zh-CN" altLang="en-US" dirty="0"/>
              </a:p>
            </p:txBody>
          </p:sp>
          <p:sp>
            <p:nvSpPr>
              <p:cNvPr id="56" name="文本框 55"/>
              <p:cNvSpPr txBox="1"/>
              <p:nvPr/>
            </p:nvSpPr>
            <p:spPr>
              <a:xfrm>
                <a:off x="4654661" y="6195198"/>
                <a:ext cx="585417"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zh-CN" altLang="en-US" dirty="0" smtClean="0"/>
                  <a:t>↑</a:t>
                </a:r>
                <a:r>
                  <a:rPr lang="en-US" altLang="zh-CN" dirty="0" smtClean="0"/>
                  <a:t>L</a:t>
                </a:r>
                <a:endParaRPr lang="zh-CN" altLang="en-US" dirty="0"/>
              </a:p>
            </p:txBody>
          </p:sp>
          <p:sp>
            <p:nvSpPr>
              <p:cNvPr id="57" name="文本框 56"/>
              <p:cNvSpPr txBox="1"/>
              <p:nvPr/>
            </p:nvSpPr>
            <p:spPr>
              <a:xfrm>
                <a:off x="5608996" y="5519945"/>
                <a:ext cx="654346"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zh-CN" altLang="en-US" dirty="0" smtClean="0"/>
                  <a:t>↓</a:t>
                </a:r>
                <a:r>
                  <a:rPr lang="en-US" altLang="zh-CN" dirty="0"/>
                  <a:t>M</a:t>
                </a:r>
                <a:endParaRPr lang="zh-CN" altLang="en-US" dirty="0"/>
              </a:p>
            </p:txBody>
          </p:sp>
          <p:cxnSp>
            <p:nvCxnSpPr>
              <p:cNvPr id="58" name="直接箭头连接符 57"/>
              <p:cNvCxnSpPr/>
              <p:nvPr/>
            </p:nvCxnSpPr>
            <p:spPr>
              <a:xfrm>
                <a:off x="6267681" y="5714760"/>
                <a:ext cx="63544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直接箭头连接符 58"/>
              <p:cNvCxnSpPr/>
              <p:nvPr/>
            </p:nvCxnSpPr>
            <p:spPr>
              <a:xfrm>
                <a:off x="3850079" y="5714760"/>
                <a:ext cx="7603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0" name="直接箭头连接符 59"/>
              <p:cNvCxnSpPr/>
              <p:nvPr/>
            </p:nvCxnSpPr>
            <p:spPr>
              <a:xfrm>
                <a:off x="6198753" y="6396004"/>
                <a:ext cx="635440" cy="30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直接箭头连接符 60"/>
              <p:cNvCxnSpPr/>
              <p:nvPr/>
            </p:nvCxnSpPr>
            <p:spPr>
              <a:xfrm flipV="1">
                <a:off x="4029494" y="6400833"/>
                <a:ext cx="635441" cy="14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0" name="文本框 49"/>
              <p:cNvSpPr txBox="1"/>
              <p:nvPr/>
            </p:nvSpPr>
            <p:spPr>
              <a:xfrm>
                <a:off x="3757220" y="5347212"/>
                <a:ext cx="532518" cy="369332"/>
              </a:xfrm>
              <a:prstGeom prst="rect">
                <a:avLst/>
              </a:prstGeom>
              <a:noFill/>
            </p:spPr>
            <p:txBody>
              <a:bodyPr wrap="none" rtlCol="0">
                <a:spAutoFit/>
              </a:bodyPr>
              <a:lstStyle/>
              <a:p>
                <a:r>
                  <a:rPr lang="en-US" altLang="zh-CN" dirty="0" err="1" smtClean="0">
                    <a:latin typeface="+mn-ea"/>
                  </a:rPr>
                  <a:t>x</a:t>
                </a:r>
                <a:r>
                  <a:rPr lang="en-US" altLang="zh-CN" baseline="-25000" dirty="0" err="1" smtClean="0">
                    <a:latin typeface="+mn-ea"/>
                  </a:rPr>
                  <a:t>old</a:t>
                </a:r>
                <a:endParaRPr lang="zh-CN" altLang="en-US" dirty="0">
                  <a:latin typeface="+mn-ea"/>
                </a:endParaRPr>
              </a:p>
            </p:txBody>
          </p:sp>
          <p:sp>
            <p:nvSpPr>
              <p:cNvPr id="51" name="文本框 50"/>
              <p:cNvSpPr txBox="1"/>
              <p:nvPr/>
            </p:nvSpPr>
            <p:spPr>
              <a:xfrm>
                <a:off x="6519844" y="5382549"/>
                <a:ext cx="619080" cy="369332"/>
              </a:xfrm>
              <a:prstGeom prst="rect">
                <a:avLst/>
              </a:prstGeom>
              <a:noFill/>
            </p:spPr>
            <p:txBody>
              <a:bodyPr wrap="none" rtlCol="0">
                <a:spAutoFit/>
              </a:bodyPr>
              <a:lstStyle/>
              <a:p>
                <a:r>
                  <a:rPr lang="en-US" altLang="zh-CN" dirty="0" err="1" smtClean="0">
                    <a:latin typeface="+mn-ea"/>
                  </a:rPr>
                  <a:t>x</a:t>
                </a:r>
                <a:r>
                  <a:rPr lang="en-US" altLang="zh-CN" baseline="-25000" dirty="0" err="1" smtClean="0">
                    <a:latin typeface="+mn-ea"/>
                  </a:rPr>
                  <a:t>new</a:t>
                </a:r>
                <a:endParaRPr lang="zh-CN" altLang="en-US" dirty="0">
                  <a:latin typeface="+mn-ea"/>
                </a:endParaRPr>
              </a:p>
            </p:txBody>
          </p:sp>
          <p:sp>
            <p:nvSpPr>
              <p:cNvPr id="52" name="文本框 51"/>
              <p:cNvSpPr txBox="1"/>
              <p:nvPr/>
            </p:nvSpPr>
            <p:spPr>
              <a:xfrm>
                <a:off x="3801939" y="5975195"/>
                <a:ext cx="532518" cy="369332"/>
              </a:xfrm>
              <a:prstGeom prst="rect">
                <a:avLst/>
              </a:prstGeom>
              <a:noFill/>
            </p:spPr>
            <p:txBody>
              <a:bodyPr wrap="none" rtlCol="0">
                <a:spAutoFit/>
              </a:bodyPr>
              <a:lstStyle/>
              <a:p>
                <a:r>
                  <a:rPr lang="en-US" altLang="zh-CN" dirty="0" err="1" smtClean="0">
                    <a:latin typeface="+mn-ea"/>
                  </a:rPr>
                  <a:t>x</a:t>
                </a:r>
                <a:r>
                  <a:rPr lang="en-US" altLang="zh-CN" baseline="-25000" dirty="0" err="1" smtClean="0">
                    <a:latin typeface="+mn-ea"/>
                  </a:rPr>
                  <a:t>old</a:t>
                </a:r>
                <a:endParaRPr lang="zh-CN" altLang="en-US" dirty="0">
                  <a:latin typeface="+mn-ea"/>
                </a:endParaRPr>
              </a:p>
            </p:txBody>
          </p:sp>
          <p:sp>
            <p:nvSpPr>
              <p:cNvPr id="53" name="文本框 52"/>
              <p:cNvSpPr txBox="1"/>
              <p:nvPr/>
            </p:nvSpPr>
            <p:spPr>
              <a:xfrm>
                <a:off x="6564563" y="6010532"/>
                <a:ext cx="619080" cy="369332"/>
              </a:xfrm>
              <a:prstGeom prst="rect">
                <a:avLst/>
              </a:prstGeom>
              <a:noFill/>
            </p:spPr>
            <p:txBody>
              <a:bodyPr wrap="none" rtlCol="0">
                <a:spAutoFit/>
              </a:bodyPr>
              <a:lstStyle/>
              <a:p>
                <a:r>
                  <a:rPr lang="en-US" altLang="zh-CN" dirty="0" err="1" smtClean="0">
                    <a:latin typeface="+mn-ea"/>
                  </a:rPr>
                  <a:t>x</a:t>
                </a:r>
                <a:r>
                  <a:rPr lang="en-US" altLang="zh-CN" baseline="-25000" dirty="0" err="1" smtClean="0">
                    <a:latin typeface="+mn-ea"/>
                  </a:rPr>
                  <a:t>new</a:t>
                </a:r>
                <a:endParaRPr lang="zh-CN" altLang="en-US" dirty="0">
                  <a:latin typeface="+mn-ea"/>
                </a:endParaRPr>
              </a:p>
            </p:txBody>
          </p:sp>
          <p:sp>
            <p:nvSpPr>
              <p:cNvPr id="62" name="文本框 61"/>
              <p:cNvSpPr txBox="1"/>
              <p:nvPr/>
            </p:nvSpPr>
            <p:spPr>
              <a:xfrm>
                <a:off x="4616864" y="5530094"/>
                <a:ext cx="700833"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en-US" altLang="zh-CN" dirty="0" smtClean="0"/>
                  <a:t>LPF</a:t>
                </a:r>
                <a:endParaRPr lang="zh-CN" altLang="en-US" dirty="0"/>
              </a:p>
            </p:txBody>
          </p:sp>
          <p:sp>
            <p:nvSpPr>
              <p:cNvPr id="63" name="文本框 62"/>
              <p:cNvSpPr txBox="1"/>
              <p:nvPr/>
            </p:nvSpPr>
            <p:spPr>
              <a:xfrm>
                <a:off x="5632503" y="6184091"/>
                <a:ext cx="700833"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en-US" altLang="zh-CN" dirty="0" smtClean="0"/>
                  <a:t>LPF</a:t>
                </a:r>
                <a:endParaRPr lang="zh-CN" altLang="en-US" dirty="0"/>
              </a:p>
            </p:txBody>
          </p:sp>
          <p:cxnSp>
            <p:nvCxnSpPr>
              <p:cNvPr id="65" name="直接箭头连接符 64"/>
              <p:cNvCxnSpPr>
                <a:stCxn id="62" idx="3"/>
                <a:endCxn id="57" idx="1"/>
              </p:cNvCxnSpPr>
              <p:nvPr/>
            </p:nvCxnSpPr>
            <p:spPr>
              <a:xfrm flipV="1">
                <a:off x="5317697" y="5704611"/>
                <a:ext cx="291299" cy="101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7" name="直接箭头连接符 66"/>
              <p:cNvCxnSpPr>
                <a:stCxn id="56" idx="3"/>
                <a:endCxn id="63" idx="1"/>
              </p:cNvCxnSpPr>
              <p:nvPr/>
            </p:nvCxnSpPr>
            <p:spPr>
              <a:xfrm flipV="1">
                <a:off x="5240078" y="6368757"/>
                <a:ext cx="392425" cy="111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sp>
        <p:nvSpPr>
          <p:cNvPr id="74" name="图文框 73"/>
          <p:cNvSpPr/>
          <p:nvPr/>
        </p:nvSpPr>
        <p:spPr>
          <a:xfrm>
            <a:off x="4438975" y="5322782"/>
            <a:ext cx="1050654" cy="481747"/>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5" name="图文框 74"/>
          <p:cNvSpPr/>
          <p:nvPr/>
        </p:nvSpPr>
        <p:spPr>
          <a:xfrm>
            <a:off x="5447809" y="5976474"/>
            <a:ext cx="1050654" cy="481747"/>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extLst>
      <p:ext uri="{BB962C8B-B14F-4D97-AF65-F5344CB8AC3E}">
        <p14:creationId xmlns:p14="http://schemas.microsoft.com/office/powerpoint/2010/main" val="3595029891"/>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72"/>
                                        </p:tgtEl>
                                        <p:attrNameLst>
                                          <p:attrName>style.visibility</p:attrName>
                                        </p:attrNameLst>
                                      </p:cBhvr>
                                      <p:to>
                                        <p:strVal val="visible"/>
                                      </p:to>
                                    </p:set>
                                    <p:anim calcmode="lin" valueType="num">
                                      <p:cBhvr additive="base">
                                        <p:cTn id="7" dur="250" fill="hold"/>
                                        <p:tgtEl>
                                          <p:spTgt spid="72"/>
                                        </p:tgtEl>
                                        <p:attrNameLst>
                                          <p:attrName>ppt_x</p:attrName>
                                        </p:attrNameLst>
                                      </p:cBhvr>
                                      <p:tavLst>
                                        <p:tav tm="0">
                                          <p:val>
                                            <p:strVal val="0-#ppt_w/2"/>
                                          </p:val>
                                        </p:tav>
                                        <p:tav tm="100000">
                                          <p:val>
                                            <p:strVal val="#ppt_x"/>
                                          </p:val>
                                        </p:tav>
                                      </p:tavLst>
                                    </p:anim>
                                    <p:anim calcmode="lin" valueType="num">
                                      <p:cBhvr additive="base">
                                        <p:cTn id="8" dur="250" fill="hold"/>
                                        <p:tgtEl>
                                          <p:spTgt spid="7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70"/>
                                        </p:tgtEl>
                                        <p:attrNameLst>
                                          <p:attrName>style.visibility</p:attrName>
                                        </p:attrNameLst>
                                      </p:cBhvr>
                                      <p:to>
                                        <p:strVal val="visible"/>
                                      </p:to>
                                    </p:set>
                                    <p:anim calcmode="lin" valueType="num">
                                      <p:cBhvr additive="base">
                                        <p:cTn id="13" dur="250" fill="hold"/>
                                        <p:tgtEl>
                                          <p:spTgt spid="70"/>
                                        </p:tgtEl>
                                        <p:attrNameLst>
                                          <p:attrName>ppt_x</p:attrName>
                                        </p:attrNameLst>
                                      </p:cBhvr>
                                      <p:tavLst>
                                        <p:tav tm="0">
                                          <p:val>
                                            <p:strVal val="0-#ppt_w/2"/>
                                          </p:val>
                                        </p:tav>
                                        <p:tav tm="100000">
                                          <p:val>
                                            <p:strVal val="#ppt_x"/>
                                          </p:val>
                                        </p:tav>
                                      </p:tavLst>
                                    </p:anim>
                                    <p:anim calcmode="lin" valueType="num">
                                      <p:cBhvr additive="base">
                                        <p:cTn id="14" dur="250" fill="hold"/>
                                        <p:tgtEl>
                                          <p:spTgt spid="70"/>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71"/>
                                        </p:tgtEl>
                                        <p:attrNameLst>
                                          <p:attrName>style.visibility</p:attrName>
                                        </p:attrNameLst>
                                      </p:cBhvr>
                                      <p:to>
                                        <p:strVal val="visible"/>
                                      </p:to>
                                    </p:set>
                                    <p:anim calcmode="lin" valueType="num">
                                      <p:cBhvr additive="base">
                                        <p:cTn id="19" dur="250" fill="hold"/>
                                        <p:tgtEl>
                                          <p:spTgt spid="71"/>
                                        </p:tgtEl>
                                        <p:attrNameLst>
                                          <p:attrName>ppt_x</p:attrName>
                                        </p:attrNameLst>
                                      </p:cBhvr>
                                      <p:tavLst>
                                        <p:tav tm="0">
                                          <p:val>
                                            <p:strVal val="0-#ppt_w/2"/>
                                          </p:val>
                                        </p:tav>
                                        <p:tav tm="100000">
                                          <p:val>
                                            <p:strVal val="#ppt_x"/>
                                          </p:val>
                                        </p:tav>
                                      </p:tavLst>
                                    </p:anim>
                                    <p:anim calcmode="lin" valueType="num">
                                      <p:cBhvr additive="base">
                                        <p:cTn id="20" dur="250" fill="hold"/>
                                        <p:tgtEl>
                                          <p:spTgt spid="71"/>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grpId="0" nodeType="clickEffect">
                                  <p:stCondLst>
                                    <p:cond delay="0"/>
                                  </p:stCondLst>
                                  <p:childTnLst>
                                    <p:set>
                                      <p:cBhvr>
                                        <p:cTn id="24" dur="1" fill="hold">
                                          <p:stCondLst>
                                            <p:cond delay="0"/>
                                          </p:stCondLst>
                                        </p:cTn>
                                        <p:tgtEl>
                                          <p:spTgt spid="75"/>
                                        </p:tgtEl>
                                        <p:attrNameLst>
                                          <p:attrName>style.visibility</p:attrName>
                                        </p:attrNameLst>
                                      </p:cBhvr>
                                      <p:to>
                                        <p:strVal val="visible"/>
                                      </p:to>
                                    </p:set>
                                    <p:anim calcmode="lin" valueType="num">
                                      <p:cBhvr additive="base">
                                        <p:cTn id="25" dur="250" fill="hold"/>
                                        <p:tgtEl>
                                          <p:spTgt spid="75"/>
                                        </p:tgtEl>
                                        <p:attrNameLst>
                                          <p:attrName>ppt_x</p:attrName>
                                        </p:attrNameLst>
                                      </p:cBhvr>
                                      <p:tavLst>
                                        <p:tav tm="0">
                                          <p:val>
                                            <p:strVal val="1+#ppt_w/2"/>
                                          </p:val>
                                        </p:tav>
                                        <p:tav tm="100000">
                                          <p:val>
                                            <p:strVal val="#ppt_x"/>
                                          </p:val>
                                        </p:tav>
                                      </p:tavLst>
                                    </p:anim>
                                    <p:anim calcmode="lin" valueType="num">
                                      <p:cBhvr additive="base">
                                        <p:cTn id="26" dur="250" fill="hold"/>
                                        <p:tgtEl>
                                          <p:spTgt spid="75"/>
                                        </p:tgtEl>
                                        <p:attrNameLst>
                                          <p:attrName>ppt_y</p:attrName>
                                        </p:attrNameLst>
                                      </p:cBhvr>
                                      <p:tavLst>
                                        <p:tav tm="0">
                                          <p:val>
                                            <p:strVal val="#ppt_y"/>
                                          </p:val>
                                        </p:tav>
                                        <p:tav tm="100000">
                                          <p:val>
                                            <p:strVal val="#ppt_y"/>
                                          </p:val>
                                        </p:tav>
                                      </p:tavLst>
                                    </p:anim>
                                  </p:childTnLst>
                                </p:cTn>
                              </p:par>
                              <p:par>
                                <p:cTn id="27" presetID="2" presetClass="entr" presetSubtype="2" fill="hold" grpId="0" nodeType="withEffect">
                                  <p:stCondLst>
                                    <p:cond delay="0"/>
                                  </p:stCondLst>
                                  <p:childTnLst>
                                    <p:set>
                                      <p:cBhvr>
                                        <p:cTn id="28" dur="1" fill="hold">
                                          <p:stCondLst>
                                            <p:cond delay="0"/>
                                          </p:stCondLst>
                                        </p:cTn>
                                        <p:tgtEl>
                                          <p:spTgt spid="74"/>
                                        </p:tgtEl>
                                        <p:attrNameLst>
                                          <p:attrName>style.visibility</p:attrName>
                                        </p:attrNameLst>
                                      </p:cBhvr>
                                      <p:to>
                                        <p:strVal val="visible"/>
                                      </p:to>
                                    </p:set>
                                    <p:anim calcmode="lin" valueType="num">
                                      <p:cBhvr additive="base">
                                        <p:cTn id="29" dur="250" fill="hold"/>
                                        <p:tgtEl>
                                          <p:spTgt spid="74"/>
                                        </p:tgtEl>
                                        <p:attrNameLst>
                                          <p:attrName>ppt_x</p:attrName>
                                        </p:attrNameLst>
                                      </p:cBhvr>
                                      <p:tavLst>
                                        <p:tav tm="0">
                                          <p:val>
                                            <p:strVal val="1+#ppt_w/2"/>
                                          </p:val>
                                        </p:tav>
                                        <p:tav tm="100000">
                                          <p:val>
                                            <p:strVal val="#ppt_x"/>
                                          </p:val>
                                        </p:tav>
                                      </p:tavLst>
                                    </p:anim>
                                    <p:anim calcmode="lin" valueType="num">
                                      <p:cBhvr additive="base">
                                        <p:cTn id="30" dur="250" fill="hold"/>
                                        <p:tgtEl>
                                          <p:spTgt spid="7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animBg="1"/>
      <p:bldP spid="7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228600" y="226786"/>
            <a:ext cx="8686800" cy="609600"/>
            <a:chOff x="241300" y="241300"/>
            <a:chExt cx="8686800" cy="609600"/>
          </a:xfrm>
        </p:grpSpPr>
        <p:sp>
          <p:nvSpPr>
            <p:cNvPr id="4" name="矩形 3"/>
            <p:cNvSpPr/>
            <p:nvPr/>
          </p:nvSpPr>
          <p:spPr>
            <a:xfrm>
              <a:off x="241300" y="241300"/>
              <a:ext cx="609600" cy="6096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355600" y="241300"/>
              <a:ext cx="609600" cy="609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2</a:t>
              </a:r>
              <a:endParaRPr lang="zh-CN" altLang="en-US" dirty="0"/>
            </a:p>
          </p:txBody>
        </p:sp>
        <p:sp>
          <p:nvSpPr>
            <p:cNvPr id="6" name="矩形 5"/>
            <p:cNvSpPr/>
            <p:nvPr/>
          </p:nvSpPr>
          <p:spPr>
            <a:xfrm>
              <a:off x="965200" y="792162"/>
              <a:ext cx="7962900" cy="58737"/>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965200" y="327679"/>
              <a:ext cx="6446519" cy="523220"/>
            </a:xfrm>
            <a:prstGeom prst="rect">
              <a:avLst/>
            </a:prstGeom>
            <a:noFill/>
          </p:spPr>
          <p:txBody>
            <a:bodyPr wrap="square" rtlCol="0">
              <a:spAutoFit/>
            </a:bodyPr>
            <a:lstStyle/>
            <a:p>
              <a:r>
                <a:rPr lang="zh-CN" altLang="en-US" sz="2800" b="1" dirty="0"/>
                <a:t>采样率</a:t>
              </a:r>
              <a:r>
                <a:rPr lang="zh-CN" altLang="en-US" sz="2800" b="1" dirty="0" smtClean="0"/>
                <a:t>变换后的频谱仿真结果</a:t>
              </a:r>
              <a:endParaRPr lang="zh-CN" altLang="en-US" sz="2800" b="1" dirty="0"/>
            </a:p>
          </p:txBody>
        </p:sp>
      </p:grpSp>
      <p:pic>
        <p:nvPicPr>
          <p:cNvPr id="10" name="图片 9"/>
          <p:cNvPicPr>
            <a:picLocks noChangeAspect="1"/>
          </p:cNvPicPr>
          <p:nvPr/>
        </p:nvPicPr>
        <p:blipFill>
          <a:blip r:embed="rId3"/>
          <a:stretch>
            <a:fillRect/>
          </a:stretch>
        </p:blipFill>
        <p:spPr>
          <a:xfrm>
            <a:off x="-290337" y="1079499"/>
            <a:ext cx="9609170" cy="5778501"/>
          </a:xfrm>
          <a:prstGeom prst="rect">
            <a:avLst/>
          </a:prstGeom>
        </p:spPr>
      </p:pic>
      <p:sp>
        <p:nvSpPr>
          <p:cNvPr id="11" name="下箭头 10"/>
          <p:cNvSpPr/>
          <p:nvPr/>
        </p:nvSpPr>
        <p:spPr>
          <a:xfrm>
            <a:off x="3290261" y="5332395"/>
            <a:ext cx="386590" cy="683396"/>
          </a:xfrm>
          <a:prstGeom prst="downArrow">
            <a:avLst>
              <a:gd name="adj1" fmla="val 25102"/>
              <a:gd name="adj2" fmla="val 8485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下箭头 47"/>
          <p:cNvSpPr/>
          <p:nvPr/>
        </p:nvSpPr>
        <p:spPr>
          <a:xfrm>
            <a:off x="3887027" y="5332395"/>
            <a:ext cx="386590" cy="683395"/>
          </a:xfrm>
          <a:prstGeom prst="downArrow">
            <a:avLst>
              <a:gd name="adj1" fmla="val 25102"/>
              <a:gd name="adj2" fmla="val 8734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下箭头 48"/>
          <p:cNvSpPr/>
          <p:nvPr/>
        </p:nvSpPr>
        <p:spPr>
          <a:xfrm>
            <a:off x="759205" y="5183206"/>
            <a:ext cx="386590" cy="818148"/>
          </a:xfrm>
          <a:prstGeom prst="downArrow">
            <a:avLst>
              <a:gd name="adj1" fmla="val 25102"/>
              <a:gd name="adj2" fmla="val 10477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3483556" y="5137487"/>
            <a:ext cx="2410339"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矩形 63"/>
          <p:cNvSpPr/>
          <p:nvPr/>
        </p:nvSpPr>
        <p:spPr>
          <a:xfrm>
            <a:off x="3464897" y="4249558"/>
            <a:ext cx="2410339"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任意多边形 16"/>
          <p:cNvSpPr/>
          <p:nvPr/>
        </p:nvSpPr>
        <p:spPr>
          <a:xfrm>
            <a:off x="1129004" y="4245429"/>
            <a:ext cx="7287208" cy="1838130"/>
          </a:xfrm>
          <a:custGeom>
            <a:avLst/>
            <a:gdLst>
              <a:gd name="connsiteX0" fmla="*/ 0 w 7287208"/>
              <a:gd name="connsiteY0" fmla="*/ 1744824 h 1838130"/>
              <a:gd name="connsiteX1" fmla="*/ 1315616 w 7287208"/>
              <a:gd name="connsiteY1" fmla="*/ 1735493 h 1838130"/>
              <a:gd name="connsiteX2" fmla="*/ 1604865 w 7287208"/>
              <a:gd name="connsiteY2" fmla="*/ 1726163 h 1838130"/>
              <a:gd name="connsiteX3" fmla="*/ 1707502 w 7287208"/>
              <a:gd name="connsiteY3" fmla="*/ 1698171 h 1838130"/>
              <a:gd name="connsiteX4" fmla="*/ 1735494 w 7287208"/>
              <a:gd name="connsiteY4" fmla="*/ 1688840 h 1838130"/>
              <a:gd name="connsiteX5" fmla="*/ 1763486 w 7287208"/>
              <a:gd name="connsiteY5" fmla="*/ 1679510 h 1838130"/>
              <a:gd name="connsiteX6" fmla="*/ 1828800 w 7287208"/>
              <a:gd name="connsiteY6" fmla="*/ 1651518 h 1838130"/>
              <a:gd name="connsiteX7" fmla="*/ 1922106 w 7287208"/>
              <a:gd name="connsiteY7" fmla="*/ 1614195 h 1838130"/>
              <a:gd name="connsiteX8" fmla="*/ 1959429 w 7287208"/>
              <a:gd name="connsiteY8" fmla="*/ 1595534 h 1838130"/>
              <a:gd name="connsiteX9" fmla="*/ 1996751 w 7287208"/>
              <a:gd name="connsiteY9" fmla="*/ 1586204 h 1838130"/>
              <a:gd name="connsiteX10" fmla="*/ 2024743 w 7287208"/>
              <a:gd name="connsiteY10" fmla="*/ 1567542 h 1838130"/>
              <a:gd name="connsiteX11" fmla="*/ 2052735 w 7287208"/>
              <a:gd name="connsiteY11" fmla="*/ 1558212 h 1838130"/>
              <a:gd name="connsiteX12" fmla="*/ 2090057 w 7287208"/>
              <a:gd name="connsiteY12" fmla="*/ 1511559 h 1838130"/>
              <a:gd name="connsiteX13" fmla="*/ 2118049 w 7287208"/>
              <a:gd name="connsiteY13" fmla="*/ 1483567 h 1838130"/>
              <a:gd name="connsiteX14" fmla="*/ 2164702 w 7287208"/>
              <a:gd name="connsiteY14" fmla="*/ 1399591 h 1838130"/>
              <a:gd name="connsiteX15" fmla="*/ 2174033 w 7287208"/>
              <a:gd name="connsiteY15" fmla="*/ 1362269 h 1838130"/>
              <a:gd name="connsiteX16" fmla="*/ 2192694 w 7287208"/>
              <a:gd name="connsiteY16" fmla="*/ 1306285 h 1838130"/>
              <a:gd name="connsiteX17" fmla="*/ 2230016 w 7287208"/>
              <a:gd name="connsiteY17" fmla="*/ 1240971 h 1838130"/>
              <a:gd name="connsiteX18" fmla="*/ 2239347 w 7287208"/>
              <a:gd name="connsiteY18" fmla="*/ 1212979 h 1838130"/>
              <a:gd name="connsiteX19" fmla="*/ 2258008 w 7287208"/>
              <a:gd name="connsiteY19" fmla="*/ 1184987 h 1838130"/>
              <a:gd name="connsiteX20" fmla="*/ 2267339 w 7287208"/>
              <a:gd name="connsiteY20" fmla="*/ 1156995 h 1838130"/>
              <a:gd name="connsiteX21" fmla="*/ 2295331 w 7287208"/>
              <a:gd name="connsiteY21" fmla="*/ 1091681 h 1838130"/>
              <a:gd name="connsiteX22" fmla="*/ 2304661 w 7287208"/>
              <a:gd name="connsiteY22" fmla="*/ 811763 h 1838130"/>
              <a:gd name="connsiteX23" fmla="*/ 2323323 w 7287208"/>
              <a:gd name="connsiteY23" fmla="*/ 737118 h 1838130"/>
              <a:gd name="connsiteX24" fmla="*/ 2341984 w 7287208"/>
              <a:gd name="connsiteY24" fmla="*/ 671804 h 1838130"/>
              <a:gd name="connsiteX25" fmla="*/ 2351314 w 7287208"/>
              <a:gd name="connsiteY25" fmla="*/ 597159 h 1838130"/>
              <a:gd name="connsiteX26" fmla="*/ 2360645 w 7287208"/>
              <a:gd name="connsiteY26" fmla="*/ 550506 h 1838130"/>
              <a:gd name="connsiteX27" fmla="*/ 2369976 w 7287208"/>
              <a:gd name="connsiteY27" fmla="*/ 494522 h 1838130"/>
              <a:gd name="connsiteX28" fmla="*/ 2379306 w 7287208"/>
              <a:gd name="connsiteY28" fmla="*/ 289249 h 1838130"/>
              <a:gd name="connsiteX29" fmla="*/ 2388637 w 7287208"/>
              <a:gd name="connsiteY29" fmla="*/ 205273 h 1838130"/>
              <a:gd name="connsiteX30" fmla="*/ 2397967 w 7287208"/>
              <a:gd name="connsiteY30" fmla="*/ 46653 h 1838130"/>
              <a:gd name="connsiteX31" fmla="*/ 2416629 w 7287208"/>
              <a:gd name="connsiteY31" fmla="*/ 27991 h 1838130"/>
              <a:gd name="connsiteX32" fmla="*/ 2472612 w 7287208"/>
              <a:gd name="connsiteY32" fmla="*/ 9330 h 1838130"/>
              <a:gd name="connsiteX33" fmla="*/ 2920482 w 7287208"/>
              <a:gd name="connsiteY33" fmla="*/ 0 h 1838130"/>
              <a:gd name="connsiteX34" fmla="*/ 4516016 w 7287208"/>
              <a:gd name="connsiteY34" fmla="*/ 18661 h 1838130"/>
              <a:gd name="connsiteX35" fmla="*/ 4609323 w 7287208"/>
              <a:gd name="connsiteY35" fmla="*/ 37322 h 1838130"/>
              <a:gd name="connsiteX36" fmla="*/ 4655976 w 7287208"/>
              <a:gd name="connsiteY36" fmla="*/ 74644 h 1838130"/>
              <a:gd name="connsiteX37" fmla="*/ 4674637 w 7287208"/>
              <a:gd name="connsiteY37" fmla="*/ 102636 h 1838130"/>
              <a:gd name="connsiteX38" fmla="*/ 4693298 w 7287208"/>
              <a:gd name="connsiteY38" fmla="*/ 746449 h 1838130"/>
              <a:gd name="connsiteX39" fmla="*/ 4702629 w 7287208"/>
              <a:gd name="connsiteY39" fmla="*/ 1017036 h 1838130"/>
              <a:gd name="connsiteX40" fmla="*/ 4721290 w 7287208"/>
              <a:gd name="connsiteY40" fmla="*/ 1101012 h 1838130"/>
              <a:gd name="connsiteX41" fmla="*/ 4739951 w 7287208"/>
              <a:gd name="connsiteY41" fmla="*/ 1259632 h 1838130"/>
              <a:gd name="connsiteX42" fmla="*/ 4749282 w 7287208"/>
              <a:gd name="connsiteY42" fmla="*/ 1296955 h 1838130"/>
              <a:gd name="connsiteX43" fmla="*/ 4767943 w 7287208"/>
              <a:gd name="connsiteY43" fmla="*/ 1408922 h 1838130"/>
              <a:gd name="connsiteX44" fmla="*/ 4777274 w 7287208"/>
              <a:gd name="connsiteY44" fmla="*/ 1446244 h 1838130"/>
              <a:gd name="connsiteX45" fmla="*/ 4795935 w 7287208"/>
              <a:gd name="connsiteY45" fmla="*/ 1539551 h 1838130"/>
              <a:gd name="connsiteX46" fmla="*/ 4823927 w 7287208"/>
              <a:gd name="connsiteY46" fmla="*/ 1642187 h 1838130"/>
              <a:gd name="connsiteX47" fmla="*/ 4861249 w 7287208"/>
              <a:gd name="connsiteY47" fmla="*/ 1716832 h 1838130"/>
              <a:gd name="connsiteX48" fmla="*/ 4898572 w 7287208"/>
              <a:gd name="connsiteY48" fmla="*/ 1782147 h 1838130"/>
              <a:gd name="connsiteX49" fmla="*/ 4926563 w 7287208"/>
              <a:gd name="connsiteY49" fmla="*/ 1810138 h 1838130"/>
              <a:gd name="connsiteX50" fmla="*/ 5047861 w 7287208"/>
              <a:gd name="connsiteY50" fmla="*/ 1838130 h 1838130"/>
              <a:gd name="connsiteX51" fmla="*/ 5355772 w 7287208"/>
              <a:gd name="connsiteY51" fmla="*/ 1828800 h 1838130"/>
              <a:gd name="connsiteX52" fmla="*/ 5430416 w 7287208"/>
              <a:gd name="connsiteY52" fmla="*/ 1819469 h 1838130"/>
              <a:gd name="connsiteX53" fmla="*/ 5589037 w 7287208"/>
              <a:gd name="connsiteY53" fmla="*/ 1800808 h 1838130"/>
              <a:gd name="connsiteX54" fmla="*/ 5654351 w 7287208"/>
              <a:gd name="connsiteY54" fmla="*/ 1791477 h 1838130"/>
              <a:gd name="connsiteX55" fmla="*/ 5962261 w 7287208"/>
              <a:gd name="connsiteY55" fmla="*/ 1772816 h 1838130"/>
              <a:gd name="connsiteX56" fmla="*/ 7287208 w 7287208"/>
              <a:gd name="connsiteY56" fmla="*/ 1772816 h 1838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7287208" h="1838130">
                <a:moveTo>
                  <a:pt x="0" y="1744824"/>
                </a:moveTo>
                <a:lnTo>
                  <a:pt x="1315616" y="1735493"/>
                </a:lnTo>
                <a:cubicBezTo>
                  <a:pt x="1412076" y="1734371"/>
                  <a:pt x="1508547" y="1731514"/>
                  <a:pt x="1604865" y="1726163"/>
                </a:cubicBezTo>
                <a:cubicBezTo>
                  <a:pt x="1636514" y="1724405"/>
                  <a:pt x="1679008" y="1707669"/>
                  <a:pt x="1707502" y="1698171"/>
                </a:cubicBezTo>
                <a:lnTo>
                  <a:pt x="1735494" y="1688840"/>
                </a:lnTo>
                <a:lnTo>
                  <a:pt x="1763486" y="1679510"/>
                </a:lnTo>
                <a:cubicBezTo>
                  <a:pt x="1816739" y="1644009"/>
                  <a:pt x="1763913" y="1674692"/>
                  <a:pt x="1828800" y="1651518"/>
                </a:cubicBezTo>
                <a:cubicBezTo>
                  <a:pt x="1860346" y="1640251"/>
                  <a:pt x="1892144" y="1629175"/>
                  <a:pt x="1922106" y="1614195"/>
                </a:cubicBezTo>
                <a:cubicBezTo>
                  <a:pt x="1934547" y="1607975"/>
                  <a:pt x="1946405" y="1600418"/>
                  <a:pt x="1959429" y="1595534"/>
                </a:cubicBezTo>
                <a:cubicBezTo>
                  <a:pt x="1971436" y="1591031"/>
                  <a:pt x="1984310" y="1589314"/>
                  <a:pt x="1996751" y="1586204"/>
                </a:cubicBezTo>
                <a:cubicBezTo>
                  <a:pt x="2006082" y="1579983"/>
                  <a:pt x="2014713" y="1572557"/>
                  <a:pt x="2024743" y="1567542"/>
                </a:cubicBezTo>
                <a:cubicBezTo>
                  <a:pt x="2033540" y="1563144"/>
                  <a:pt x="2045267" y="1564613"/>
                  <a:pt x="2052735" y="1558212"/>
                </a:cubicBezTo>
                <a:cubicBezTo>
                  <a:pt x="2067856" y="1545252"/>
                  <a:pt x="2076943" y="1526547"/>
                  <a:pt x="2090057" y="1511559"/>
                </a:cubicBezTo>
                <a:cubicBezTo>
                  <a:pt x="2098746" y="1501628"/>
                  <a:pt x="2108718" y="1492898"/>
                  <a:pt x="2118049" y="1483567"/>
                </a:cubicBezTo>
                <a:cubicBezTo>
                  <a:pt x="2139508" y="1397733"/>
                  <a:pt x="2108036" y="1501590"/>
                  <a:pt x="2164702" y="1399591"/>
                </a:cubicBezTo>
                <a:cubicBezTo>
                  <a:pt x="2170930" y="1388381"/>
                  <a:pt x="2170348" y="1374552"/>
                  <a:pt x="2174033" y="1362269"/>
                </a:cubicBezTo>
                <a:cubicBezTo>
                  <a:pt x="2179685" y="1343428"/>
                  <a:pt x="2185389" y="1324549"/>
                  <a:pt x="2192694" y="1306285"/>
                </a:cubicBezTo>
                <a:cubicBezTo>
                  <a:pt x="2225406" y="1224505"/>
                  <a:pt x="2196355" y="1308293"/>
                  <a:pt x="2230016" y="1240971"/>
                </a:cubicBezTo>
                <a:cubicBezTo>
                  <a:pt x="2234415" y="1232174"/>
                  <a:pt x="2234948" y="1221776"/>
                  <a:pt x="2239347" y="1212979"/>
                </a:cubicBezTo>
                <a:cubicBezTo>
                  <a:pt x="2244362" y="1202949"/>
                  <a:pt x="2252993" y="1195017"/>
                  <a:pt x="2258008" y="1184987"/>
                </a:cubicBezTo>
                <a:cubicBezTo>
                  <a:pt x="2262407" y="1176190"/>
                  <a:pt x="2263465" y="1166035"/>
                  <a:pt x="2267339" y="1156995"/>
                </a:cubicBezTo>
                <a:cubicBezTo>
                  <a:pt x="2301929" y="1076286"/>
                  <a:pt x="2273448" y="1157328"/>
                  <a:pt x="2295331" y="1091681"/>
                </a:cubicBezTo>
                <a:cubicBezTo>
                  <a:pt x="2298441" y="998375"/>
                  <a:pt x="2297313" y="904831"/>
                  <a:pt x="2304661" y="811763"/>
                </a:cubicBezTo>
                <a:cubicBezTo>
                  <a:pt x="2306680" y="786195"/>
                  <a:pt x="2317103" y="762000"/>
                  <a:pt x="2323323" y="737118"/>
                </a:cubicBezTo>
                <a:cubicBezTo>
                  <a:pt x="2335042" y="690242"/>
                  <a:pt x="2328595" y="711969"/>
                  <a:pt x="2341984" y="671804"/>
                </a:cubicBezTo>
                <a:cubicBezTo>
                  <a:pt x="2345094" y="646922"/>
                  <a:pt x="2347501" y="621943"/>
                  <a:pt x="2351314" y="597159"/>
                </a:cubicBezTo>
                <a:cubicBezTo>
                  <a:pt x="2353725" y="581484"/>
                  <a:pt x="2357808" y="566109"/>
                  <a:pt x="2360645" y="550506"/>
                </a:cubicBezTo>
                <a:cubicBezTo>
                  <a:pt x="2364029" y="531892"/>
                  <a:pt x="2366866" y="513183"/>
                  <a:pt x="2369976" y="494522"/>
                </a:cubicBezTo>
                <a:cubicBezTo>
                  <a:pt x="2373086" y="426098"/>
                  <a:pt x="2374896" y="357602"/>
                  <a:pt x="2379306" y="289249"/>
                </a:cubicBezTo>
                <a:cubicBezTo>
                  <a:pt x="2381119" y="261143"/>
                  <a:pt x="2386477" y="233354"/>
                  <a:pt x="2388637" y="205273"/>
                </a:cubicBezTo>
                <a:cubicBezTo>
                  <a:pt x="2392699" y="152464"/>
                  <a:pt x="2389706" y="98970"/>
                  <a:pt x="2397967" y="46653"/>
                </a:cubicBezTo>
                <a:cubicBezTo>
                  <a:pt x="2399339" y="37963"/>
                  <a:pt x="2408760" y="31925"/>
                  <a:pt x="2416629" y="27991"/>
                </a:cubicBezTo>
                <a:cubicBezTo>
                  <a:pt x="2434223" y="19194"/>
                  <a:pt x="2452946" y="9740"/>
                  <a:pt x="2472612" y="9330"/>
                </a:cubicBezTo>
                <a:lnTo>
                  <a:pt x="2920482" y="0"/>
                </a:lnTo>
                <a:lnTo>
                  <a:pt x="4516016" y="18661"/>
                </a:lnTo>
                <a:cubicBezTo>
                  <a:pt x="4547727" y="19362"/>
                  <a:pt x="4609323" y="37322"/>
                  <a:pt x="4609323" y="37322"/>
                </a:cubicBezTo>
                <a:cubicBezTo>
                  <a:pt x="4630104" y="51176"/>
                  <a:pt x="4640783" y="55653"/>
                  <a:pt x="4655976" y="74644"/>
                </a:cubicBezTo>
                <a:cubicBezTo>
                  <a:pt x="4662981" y="83401"/>
                  <a:pt x="4668417" y="93305"/>
                  <a:pt x="4674637" y="102636"/>
                </a:cubicBezTo>
                <a:cubicBezTo>
                  <a:pt x="4749072" y="325958"/>
                  <a:pt x="4679877" y="108969"/>
                  <a:pt x="4693298" y="746449"/>
                </a:cubicBezTo>
                <a:cubicBezTo>
                  <a:pt x="4695198" y="836678"/>
                  <a:pt x="4697329" y="926942"/>
                  <a:pt x="4702629" y="1017036"/>
                </a:cubicBezTo>
                <a:cubicBezTo>
                  <a:pt x="4703541" y="1032532"/>
                  <a:pt x="4716953" y="1083666"/>
                  <a:pt x="4721290" y="1101012"/>
                </a:cubicBezTo>
                <a:cubicBezTo>
                  <a:pt x="4723789" y="1123506"/>
                  <a:pt x="4735674" y="1233968"/>
                  <a:pt x="4739951" y="1259632"/>
                </a:cubicBezTo>
                <a:cubicBezTo>
                  <a:pt x="4742059" y="1272281"/>
                  <a:pt x="4746919" y="1284351"/>
                  <a:pt x="4749282" y="1296955"/>
                </a:cubicBezTo>
                <a:cubicBezTo>
                  <a:pt x="4756255" y="1334144"/>
                  <a:pt x="4758766" y="1372215"/>
                  <a:pt x="4767943" y="1408922"/>
                </a:cubicBezTo>
                <a:cubicBezTo>
                  <a:pt x="4771053" y="1421363"/>
                  <a:pt x="4774587" y="1433705"/>
                  <a:pt x="4777274" y="1446244"/>
                </a:cubicBezTo>
                <a:cubicBezTo>
                  <a:pt x="4783920" y="1477258"/>
                  <a:pt x="4789715" y="1508449"/>
                  <a:pt x="4795935" y="1539551"/>
                </a:cubicBezTo>
                <a:cubicBezTo>
                  <a:pt x="4802762" y="1573685"/>
                  <a:pt x="4808139" y="1610612"/>
                  <a:pt x="4823927" y="1642187"/>
                </a:cubicBezTo>
                <a:lnTo>
                  <a:pt x="4861249" y="1716832"/>
                </a:lnTo>
                <a:cubicBezTo>
                  <a:pt x="4872659" y="1739652"/>
                  <a:pt x="4882084" y="1762361"/>
                  <a:pt x="4898572" y="1782147"/>
                </a:cubicBezTo>
                <a:cubicBezTo>
                  <a:pt x="4907019" y="1792284"/>
                  <a:pt x="4915028" y="1803730"/>
                  <a:pt x="4926563" y="1810138"/>
                </a:cubicBezTo>
                <a:cubicBezTo>
                  <a:pt x="4962034" y="1829844"/>
                  <a:pt x="5009334" y="1832626"/>
                  <a:pt x="5047861" y="1838130"/>
                </a:cubicBezTo>
                <a:lnTo>
                  <a:pt x="5355772" y="1828800"/>
                </a:lnTo>
                <a:cubicBezTo>
                  <a:pt x="5380817" y="1827578"/>
                  <a:pt x="5405513" y="1822399"/>
                  <a:pt x="5430416" y="1819469"/>
                </a:cubicBezTo>
                <a:cubicBezTo>
                  <a:pt x="5523423" y="1808527"/>
                  <a:pt x="5500593" y="1812600"/>
                  <a:pt x="5589037" y="1800808"/>
                </a:cubicBezTo>
                <a:cubicBezTo>
                  <a:pt x="5610836" y="1797901"/>
                  <a:pt x="5632509" y="1794047"/>
                  <a:pt x="5654351" y="1791477"/>
                </a:cubicBezTo>
                <a:cubicBezTo>
                  <a:pt x="5756885" y="1779414"/>
                  <a:pt x="5858499" y="1773445"/>
                  <a:pt x="5962261" y="1772816"/>
                </a:cubicBezTo>
                <a:lnTo>
                  <a:pt x="7287208" y="1772816"/>
                </a:lnTo>
              </a:path>
            </a:pathLst>
          </a:custGeom>
          <a:noFill/>
          <a:ln w="28575">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553469633"/>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64"/>
                                        </p:tgtEl>
                                        <p:attrNameLst>
                                          <p:attrName>style.visibility</p:attrName>
                                        </p:attrNameLst>
                                      </p:cBhvr>
                                      <p:to>
                                        <p:strVal val="visible"/>
                                      </p:to>
                                    </p:set>
                                    <p:anim calcmode="lin" valueType="num">
                                      <p:cBhvr additive="base">
                                        <p:cTn id="13" dur="250" fill="hold"/>
                                        <p:tgtEl>
                                          <p:spTgt spid="64"/>
                                        </p:tgtEl>
                                        <p:attrNameLst>
                                          <p:attrName>ppt_x</p:attrName>
                                        </p:attrNameLst>
                                      </p:cBhvr>
                                      <p:tavLst>
                                        <p:tav tm="0">
                                          <p:val>
                                            <p:strVal val="0-#ppt_w/2"/>
                                          </p:val>
                                        </p:tav>
                                        <p:tav tm="100000">
                                          <p:val>
                                            <p:strVal val="#ppt_x"/>
                                          </p:val>
                                        </p:tav>
                                      </p:tavLst>
                                    </p:anim>
                                    <p:anim calcmode="lin" valueType="num">
                                      <p:cBhvr additive="base">
                                        <p:cTn id="14" dur="250" fill="hold"/>
                                        <p:tgtEl>
                                          <p:spTgt spid="64"/>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anim calcmode="lin" valueType="num">
                                      <p:cBhvr additive="base">
                                        <p:cTn id="19" dur="250" fill="hold"/>
                                        <p:tgtEl>
                                          <p:spTgt spid="17"/>
                                        </p:tgtEl>
                                        <p:attrNameLst>
                                          <p:attrName>ppt_x</p:attrName>
                                        </p:attrNameLst>
                                      </p:cBhvr>
                                      <p:tavLst>
                                        <p:tav tm="0">
                                          <p:val>
                                            <p:strVal val="#ppt_x"/>
                                          </p:val>
                                        </p:tav>
                                        <p:tav tm="100000">
                                          <p:val>
                                            <p:strVal val="#ppt_x"/>
                                          </p:val>
                                        </p:tav>
                                      </p:tavLst>
                                    </p:anim>
                                    <p:anim calcmode="lin" valueType="num">
                                      <p:cBhvr additive="base">
                                        <p:cTn id="20" dur="25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64" grpId="0" animBg="1"/>
      <p:bldP spid="1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228600" y="226786"/>
            <a:ext cx="8686800" cy="609600"/>
            <a:chOff x="241300" y="241300"/>
            <a:chExt cx="8686800" cy="609600"/>
          </a:xfrm>
        </p:grpSpPr>
        <p:sp>
          <p:nvSpPr>
            <p:cNvPr id="4" name="矩形 3"/>
            <p:cNvSpPr/>
            <p:nvPr/>
          </p:nvSpPr>
          <p:spPr>
            <a:xfrm>
              <a:off x="241300" y="241300"/>
              <a:ext cx="609600" cy="6096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355600" y="241300"/>
              <a:ext cx="609600" cy="609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a:t>
              </a:r>
              <a:endParaRPr lang="zh-CN" altLang="en-US" dirty="0"/>
            </a:p>
          </p:txBody>
        </p:sp>
        <p:sp>
          <p:nvSpPr>
            <p:cNvPr id="6" name="矩形 5"/>
            <p:cNvSpPr/>
            <p:nvPr/>
          </p:nvSpPr>
          <p:spPr>
            <a:xfrm>
              <a:off x="965200" y="792162"/>
              <a:ext cx="7962900" cy="58737"/>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965200" y="327679"/>
              <a:ext cx="6446519" cy="523220"/>
            </a:xfrm>
            <a:prstGeom prst="rect">
              <a:avLst/>
            </a:prstGeom>
            <a:noFill/>
          </p:spPr>
          <p:txBody>
            <a:bodyPr wrap="square" rtlCol="0">
              <a:spAutoFit/>
            </a:bodyPr>
            <a:lstStyle/>
            <a:p>
              <a:r>
                <a:rPr lang="zh-CN" altLang="en-US" sz="2800" b="1" dirty="0" smtClean="0"/>
                <a:t>升采样为什么填充</a:t>
              </a:r>
              <a:r>
                <a:rPr lang="en-US" altLang="zh-CN" sz="2800" b="1" dirty="0" smtClean="0">
                  <a:latin typeface="+mn-ea"/>
                </a:rPr>
                <a:t>0</a:t>
              </a:r>
              <a:r>
                <a:rPr lang="zh-CN" altLang="en-US" sz="2800" b="1" dirty="0" smtClean="0"/>
                <a:t>而不是其它值</a:t>
              </a:r>
              <a:endParaRPr lang="zh-CN" altLang="en-US" sz="2800" b="1" dirty="0"/>
            </a:p>
          </p:txBody>
        </p:sp>
      </p:grpSp>
      <p:pic>
        <p:nvPicPr>
          <p:cNvPr id="2" name="图片 1"/>
          <p:cNvPicPr>
            <a:picLocks noChangeAspect="1"/>
          </p:cNvPicPr>
          <p:nvPr/>
        </p:nvPicPr>
        <p:blipFill>
          <a:blip r:embed="rId3"/>
          <a:stretch>
            <a:fillRect/>
          </a:stretch>
        </p:blipFill>
        <p:spPr>
          <a:xfrm>
            <a:off x="-279237" y="922764"/>
            <a:ext cx="9609170" cy="5778501"/>
          </a:xfrm>
          <a:prstGeom prst="rect">
            <a:avLst/>
          </a:prstGeom>
        </p:spPr>
      </p:pic>
      <p:pic>
        <p:nvPicPr>
          <p:cNvPr id="9" name="图片 8"/>
          <p:cNvPicPr>
            <a:picLocks noChangeAspect="1"/>
          </p:cNvPicPr>
          <p:nvPr/>
        </p:nvPicPr>
        <p:blipFill>
          <a:blip r:embed="rId4"/>
          <a:stretch>
            <a:fillRect/>
          </a:stretch>
        </p:blipFill>
        <p:spPr>
          <a:xfrm>
            <a:off x="-279237" y="922764"/>
            <a:ext cx="9609170" cy="5778501"/>
          </a:xfrm>
          <a:prstGeom prst="rect">
            <a:avLst/>
          </a:prstGeom>
        </p:spPr>
      </p:pic>
      <p:pic>
        <p:nvPicPr>
          <p:cNvPr id="13" name="图片 12"/>
          <p:cNvPicPr>
            <a:picLocks noChangeAspect="1"/>
          </p:cNvPicPr>
          <p:nvPr/>
        </p:nvPicPr>
        <p:blipFill>
          <a:blip r:embed="rId5"/>
          <a:stretch>
            <a:fillRect/>
          </a:stretch>
        </p:blipFill>
        <p:spPr>
          <a:xfrm>
            <a:off x="-279237" y="922763"/>
            <a:ext cx="9609170" cy="5778501"/>
          </a:xfrm>
          <a:prstGeom prst="rect">
            <a:avLst/>
          </a:prstGeom>
        </p:spPr>
      </p:pic>
      <p:sp>
        <p:nvSpPr>
          <p:cNvPr id="15" name="任意多边形 14"/>
          <p:cNvSpPr/>
          <p:nvPr/>
        </p:nvSpPr>
        <p:spPr>
          <a:xfrm>
            <a:off x="3321698" y="4488024"/>
            <a:ext cx="2743231" cy="1241281"/>
          </a:xfrm>
          <a:custGeom>
            <a:avLst/>
            <a:gdLst>
              <a:gd name="connsiteX0" fmla="*/ 9331 w 2743231"/>
              <a:gd name="connsiteY0" fmla="*/ 475862 h 1241281"/>
              <a:gd name="connsiteX1" fmla="*/ 46653 w 2743231"/>
              <a:gd name="connsiteY1" fmla="*/ 625152 h 1241281"/>
              <a:gd name="connsiteX2" fmla="*/ 65314 w 2743231"/>
              <a:gd name="connsiteY2" fmla="*/ 681135 h 1241281"/>
              <a:gd name="connsiteX3" fmla="*/ 93306 w 2743231"/>
              <a:gd name="connsiteY3" fmla="*/ 765111 h 1241281"/>
              <a:gd name="connsiteX4" fmla="*/ 111967 w 2743231"/>
              <a:gd name="connsiteY4" fmla="*/ 821094 h 1241281"/>
              <a:gd name="connsiteX5" fmla="*/ 139959 w 2743231"/>
              <a:gd name="connsiteY5" fmla="*/ 905070 h 1241281"/>
              <a:gd name="connsiteX6" fmla="*/ 158620 w 2743231"/>
              <a:gd name="connsiteY6" fmla="*/ 933062 h 1241281"/>
              <a:gd name="connsiteX7" fmla="*/ 177282 w 2743231"/>
              <a:gd name="connsiteY7" fmla="*/ 998376 h 1241281"/>
              <a:gd name="connsiteX8" fmla="*/ 195943 w 2743231"/>
              <a:gd name="connsiteY8" fmla="*/ 1026368 h 1241281"/>
              <a:gd name="connsiteX9" fmla="*/ 214604 w 2743231"/>
              <a:gd name="connsiteY9" fmla="*/ 1101013 h 1241281"/>
              <a:gd name="connsiteX10" fmla="*/ 223935 w 2743231"/>
              <a:gd name="connsiteY10" fmla="*/ 1129005 h 1241281"/>
              <a:gd name="connsiteX11" fmla="*/ 289249 w 2743231"/>
              <a:gd name="connsiteY11" fmla="*/ 1194319 h 1241281"/>
              <a:gd name="connsiteX12" fmla="*/ 317241 w 2743231"/>
              <a:gd name="connsiteY12" fmla="*/ 1203649 h 1241281"/>
              <a:gd name="connsiteX13" fmla="*/ 354563 w 2743231"/>
              <a:gd name="connsiteY13" fmla="*/ 1231641 h 1241281"/>
              <a:gd name="connsiteX14" fmla="*/ 447869 w 2743231"/>
              <a:gd name="connsiteY14" fmla="*/ 1231641 h 1241281"/>
              <a:gd name="connsiteX15" fmla="*/ 503853 w 2743231"/>
              <a:gd name="connsiteY15" fmla="*/ 1138335 h 1241281"/>
              <a:gd name="connsiteX16" fmla="*/ 522514 w 2743231"/>
              <a:gd name="connsiteY16" fmla="*/ 1101013 h 1241281"/>
              <a:gd name="connsiteX17" fmla="*/ 531845 w 2743231"/>
              <a:gd name="connsiteY17" fmla="*/ 1073021 h 1241281"/>
              <a:gd name="connsiteX18" fmla="*/ 550506 w 2743231"/>
              <a:gd name="connsiteY18" fmla="*/ 1035698 h 1241281"/>
              <a:gd name="connsiteX19" fmla="*/ 569167 w 2743231"/>
              <a:gd name="connsiteY19" fmla="*/ 961054 h 1241281"/>
              <a:gd name="connsiteX20" fmla="*/ 578498 w 2743231"/>
              <a:gd name="connsiteY20" fmla="*/ 923731 h 1241281"/>
              <a:gd name="connsiteX21" fmla="*/ 597159 w 2743231"/>
              <a:gd name="connsiteY21" fmla="*/ 895739 h 1241281"/>
              <a:gd name="connsiteX22" fmla="*/ 625151 w 2743231"/>
              <a:gd name="connsiteY22" fmla="*/ 802433 h 1241281"/>
              <a:gd name="connsiteX23" fmla="*/ 634482 w 2743231"/>
              <a:gd name="connsiteY23" fmla="*/ 774441 h 1241281"/>
              <a:gd name="connsiteX24" fmla="*/ 681135 w 2743231"/>
              <a:gd name="connsiteY24" fmla="*/ 699796 h 1241281"/>
              <a:gd name="connsiteX25" fmla="*/ 727788 w 2743231"/>
              <a:gd name="connsiteY25" fmla="*/ 653143 h 1241281"/>
              <a:gd name="connsiteX26" fmla="*/ 830424 w 2743231"/>
              <a:gd name="connsiteY26" fmla="*/ 625152 h 1241281"/>
              <a:gd name="connsiteX27" fmla="*/ 1548882 w 2743231"/>
              <a:gd name="connsiteY27" fmla="*/ 634482 h 1241281"/>
              <a:gd name="connsiteX28" fmla="*/ 1660849 w 2743231"/>
              <a:gd name="connsiteY28" fmla="*/ 671805 h 1241281"/>
              <a:gd name="connsiteX29" fmla="*/ 1726163 w 2743231"/>
              <a:gd name="connsiteY29" fmla="*/ 690466 h 1241281"/>
              <a:gd name="connsiteX30" fmla="*/ 1810139 w 2743231"/>
              <a:gd name="connsiteY30" fmla="*/ 718458 h 1241281"/>
              <a:gd name="connsiteX31" fmla="*/ 1866122 w 2743231"/>
              <a:gd name="connsiteY31" fmla="*/ 755780 h 1241281"/>
              <a:gd name="connsiteX32" fmla="*/ 1894114 w 2743231"/>
              <a:gd name="connsiteY32" fmla="*/ 765111 h 1241281"/>
              <a:gd name="connsiteX33" fmla="*/ 1950098 w 2743231"/>
              <a:gd name="connsiteY33" fmla="*/ 802433 h 1241281"/>
              <a:gd name="connsiteX34" fmla="*/ 1987420 w 2743231"/>
              <a:gd name="connsiteY34" fmla="*/ 821094 h 1241281"/>
              <a:gd name="connsiteX35" fmla="*/ 2006082 w 2743231"/>
              <a:gd name="connsiteY35" fmla="*/ 839756 h 1241281"/>
              <a:gd name="connsiteX36" fmla="*/ 2071396 w 2743231"/>
              <a:gd name="connsiteY36" fmla="*/ 858417 h 1241281"/>
              <a:gd name="connsiteX37" fmla="*/ 2136710 w 2743231"/>
              <a:gd name="connsiteY37" fmla="*/ 886409 h 1241281"/>
              <a:gd name="connsiteX38" fmla="*/ 2174033 w 2743231"/>
              <a:gd name="connsiteY38" fmla="*/ 905070 h 1241281"/>
              <a:gd name="connsiteX39" fmla="*/ 2202024 w 2743231"/>
              <a:gd name="connsiteY39" fmla="*/ 914400 h 1241281"/>
              <a:gd name="connsiteX40" fmla="*/ 2295331 w 2743231"/>
              <a:gd name="connsiteY40" fmla="*/ 933062 h 1241281"/>
              <a:gd name="connsiteX41" fmla="*/ 2463282 w 2743231"/>
              <a:gd name="connsiteY41" fmla="*/ 914400 h 1241281"/>
              <a:gd name="connsiteX42" fmla="*/ 2491273 w 2743231"/>
              <a:gd name="connsiteY42" fmla="*/ 905070 h 1241281"/>
              <a:gd name="connsiteX43" fmla="*/ 2556588 w 2743231"/>
              <a:gd name="connsiteY43" fmla="*/ 858417 h 1241281"/>
              <a:gd name="connsiteX44" fmla="*/ 2631233 w 2743231"/>
              <a:gd name="connsiteY44" fmla="*/ 783772 h 1241281"/>
              <a:gd name="connsiteX45" fmla="*/ 2659224 w 2743231"/>
              <a:gd name="connsiteY45" fmla="*/ 755780 h 1241281"/>
              <a:gd name="connsiteX46" fmla="*/ 2705878 w 2743231"/>
              <a:gd name="connsiteY46" fmla="*/ 690466 h 1241281"/>
              <a:gd name="connsiteX47" fmla="*/ 2733869 w 2743231"/>
              <a:gd name="connsiteY47" fmla="*/ 634482 h 1241281"/>
              <a:gd name="connsiteX48" fmla="*/ 2743200 w 2743231"/>
              <a:gd name="connsiteY48" fmla="*/ 587829 h 1241281"/>
              <a:gd name="connsiteX49" fmla="*/ 2705878 w 2743231"/>
              <a:gd name="connsiteY49" fmla="*/ 317241 h 1241281"/>
              <a:gd name="connsiteX50" fmla="*/ 2687216 w 2743231"/>
              <a:gd name="connsiteY50" fmla="*/ 289249 h 1241281"/>
              <a:gd name="connsiteX51" fmla="*/ 2575249 w 2743231"/>
              <a:gd name="connsiteY51" fmla="*/ 167952 h 1241281"/>
              <a:gd name="connsiteX52" fmla="*/ 2519265 w 2743231"/>
              <a:gd name="connsiteY52" fmla="*/ 121298 h 1241281"/>
              <a:gd name="connsiteX53" fmla="*/ 2491273 w 2743231"/>
              <a:gd name="connsiteY53" fmla="*/ 93307 h 1241281"/>
              <a:gd name="connsiteX54" fmla="*/ 2444620 w 2743231"/>
              <a:gd name="connsiteY54" fmla="*/ 74645 h 1241281"/>
              <a:gd name="connsiteX55" fmla="*/ 2416629 w 2743231"/>
              <a:gd name="connsiteY55" fmla="*/ 55984 h 1241281"/>
              <a:gd name="connsiteX56" fmla="*/ 2304661 w 2743231"/>
              <a:gd name="connsiteY56" fmla="*/ 18662 h 1241281"/>
              <a:gd name="connsiteX57" fmla="*/ 2276669 w 2743231"/>
              <a:gd name="connsiteY57" fmla="*/ 9331 h 1241281"/>
              <a:gd name="connsiteX58" fmla="*/ 2220686 w 2743231"/>
              <a:gd name="connsiteY58" fmla="*/ 0 h 1241281"/>
              <a:gd name="connsiteX59" fmla="*/ 1642188 w 2743231"/>
              <a:gd name="connsiteY59" fmla="*/ 18662 h 1241281"/>
              <a:gd name="connsiteX60" fmla="*/ 1446245 w 2743231"/>
              <a:gd name="connsiteY60" fmla="*/ 55984 h 1241281"/>
              <a:gd name="connsiteX61" fmla="*/ 1362269 w 2743231"/>
              <a:gd name="connsiteY61" fmla="*/ 65315 h 1241281"/>
              <a:gd name="connsiteX62" fmla="*/ 1287624 w 2743231"/>
              <a:gd name="connsiteY62" fmla="*/ 74645 h 1241281"/>
              <a:gd name="connsiteX63" fmla="*/ 1184988 w 2743231"/>
              <a:gd name="connsiteY63" fmla="*/ 93307 h 1241281"/>
              <a:gd name="connsiteX64" fmla="*/ 1073020 w 2743231"/>
              <a:gd name="connsiteY64" fmla="*/ 111968 h 1241281"/>
              <a:gd name="connsiteX65" fmla="*/ 877078 w 2743231"/>
              <a:gd name="connsiteY65" fmla="*/ 139960 h 1241281"/>
              <a:gd name="connsiteX66" fmla="*/ 811763 w 2743231"/>
              <a:gd name="connsiteY66" fmla="*/ 149290 h 1241281"/>
              <a:gd name="connsiteX67" fmla="*/ 597159 w 2743231"/>
              <a:gd name="connsiteY67" fmla="*/ 195943 h 1241281"/>
              <a:gd name="connsiteX68" fmla="*/ 475861 w 2743231"/>
              <a:gd name="connsiteY68" fmla="*/ 223935 h 1241281"/>
              <a:gd name="connsiteX69" fmla="*/ 354563 w 2743231"/>
              <a:gd name="connsiteY69" fmla="*/ 261258 h 1241281"/>
              <a:gd name="connsiteX70" fmla="*/ 317241 w 2743231"/>
              <a:gd name="connsiteY70" fmla="*/ 270588 h 1241281"/>
              <a:gd name="connsiteX71" fmla="*/ 214604 w 2743231"/>
              <a:gd name="connsiteY71" fmla="*/ 307911 h 1241281"/>
              <a:gd name="connsiteX72" fmla="*/ 158620 w 2743231"/>
              <a:gd name="connsiteY72" fmla="*/ 326572 h 1241281"/>
              <a:gd name="connsiteX73" fmla="*/ 74645 w 2743231"/>
              <a:gd name="connsiteY73" fmla="*/ 335903 h 1241281"/>
              <a:gd name="connsiteX74" fmla="*/ 0 w 2743231"/>
              <a:gd name="connsiteY74" fmla="*/ 410547 h 1241281"/>
              <a:gd name="connsiteX75" fmla="*/ 46653 w 2743231"/>
              <a:gd name="connsiteY75" fmla="*/ 587829 h 1241281"/>
              <a:gd name="connsiteX76" fmla="*/ 111967 w 2743231"/>
              <a:gd name="connsiteY76" fmla="*/ 615821 h 1241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2743231" h="1241281">
                <a:moveTo>
                  <a:pt x="9331" y="475862"/>
                </a:moveTo>
                <a:cubicBezTo>
                  <a:pt x="80511" y="689406"/>
                  <a:pt x="6141" y="449603"/>
                  <a:pt x="46653" y="625152"/>
                </a:cubicBezTo>
                <a:cubicBezTo>
                  <a:pt x="51076" y="644319"/>
                  <a:pt x="59662" y="662294"/>
                  <a:pt x="65314" y="681135"/>
                </a:cubicBezTo>
                <a:cubicBezTo>
                  <a:pt x="101699" y="802418"/>
                  <a:pt x="39853" y="618115"/>
                  <a:pt x="93306" y="765111"/>
                </a:cubicBezTo>
                <a:cubicBezTo>
                  <a:pt x="100028" y="783597"/>
                  <a:pt x="106315" y="802253"/>
                  <a:pt x="111967" y="821094"/>
                </a:cubicBezTo>
                <a:cubicBezTo>
                  <a:pt x="125331" y="865639"/>
                  <a:pt x="116574" y="858299"/>
                  <a:pt x="139959" y="905070"/>
                </a:cubicBezTo>
                <a:cubicBezTo>
                  <a:pt x="144974" y="915100"/>
                  <a:pt x="152400" y="923731"/>
                  <a:pt x="158620" y="933062"/>
                </a:cubicBezTo>
                <a:cubicBezTo>
                  <a:pt x="161610" y="945021"/>
                  <a:pt x="170589" y="984990"/>
                  <a:pt x="177282" y="998376"/>
                </a:cubicBezTo>
                <a:cubicBezTo>
                  <a:pt x="182297" y="1008406"/>
                  <a:pt x="189723" y="1017037"/>
                  <a:pt x="195943" y="1026368"/>
                </a:cubicBezTo>
                <a:cubicBezTo>
                  <a:pt x="202163" y="1051250"/>
                  <a:pt x="206493" y="1076682"/>
                  <a:pt x="214604" y="1101013"/>
                </a:cubicBezTo>
                <a:cubicBezTo>
                  <a:pt x="217714" y="1110344"/>
                  <a:pt x="219536" y="1120208"/>
                  <a:pt x="223935" y="1129005"/>
                </a:cubicBezTo>
                <a:cubicBezTo>
                  <a:pt x="237542" y="1156218"/>
                  <a:pt x="262036" y="1180713"/>
                  <a:pt x="289249" y="1194319"/>
                </a:cubicBezTo>
                <a:cubicBezTo>
                  <a:pt x="298046" y="1198717"/>
                  <a:pt x="307910" y="1200539"/>
                  <a:pt x="317241" y="1203649"/>
                </a:cubicBezTo>
                <a:cubicBezTo>
                  <a:pt x="329682" y="1212980"/>
                  <a:pt x="341061" y="1223925"/>
                  <a:pt x="354563" y="1231641"/>
                </a:cubicBezTo>
                <a:cubicBezTo>
                  <a:pt x="387134" y="1250253"/>
                  <a:pt x="409232" y="1237161"/>
                  <a:pt x="447869" y="1231641"/>
                </a:cubicBezTo>
                <a:cubicBezTo>
                  <a:pt x="486202" y="1193310"/>
                  <a:pt x="462596" y="1220849"/>
                  <a:pt x="503853" y="1138335"/>
                </a:cubicBezTo>
                <a:cubicBezTo>
                  <a:pt x="510073" y="1125894"/>
                  <a:pt x="518115" y="1114208"/>
                  <a:pt x="522514" y="1101013"/>
                </a:cubicBezTo>
                <a:cubicBezTo>
                  <a:pt x="525624" y="1091682"/>
                  <a:pt x="527971" y="1082061"/>
                  <a:pt x="531845" y="1073021"/>
                </a:cubicBezTo>
                <a:cubicBezTo>
                  <a:pt x="537324" y="1060236"/>
                  <a:pt x="546108" y="1048894"/>
                  <a:pt x="550506" y="1035698"/>
                </a:cubicBezTo>
                <a:cubicBezTo>
                  <a:pt x="558616" y="1011367"/>
                  <a:pt x="562947" y="985935"/>
                  <a:pt x="569167" y="961054"/>
                </a:cubicBezTo>
                <a:cubicBezTo>
                  <a:pt x="572277" y="948613"/>
                  <a:pt x="571385" y="934401"/>
                  <a:pt x="578498" y="923731"/>
                </a:cubicBezTo>
                <a:lnTo>
                  <a:pt x="597159" y="895739"/>
                </a:lnTo>
                <a:cubicBezTo>
                  <a:pt x="611260" y="839337"/>
                  <a:pt x="602436" y="870578"/>
                  <a:pt x="625151" y="802433"/>
                </a:cubicBezTo>
                <a:cubicBezTo>
                  <a:pt x="628261" y="793102"/>
                  <a:pt x="630083" y="783238"/>
                  <a:pt x="634482" y="774441"/>
                </a:cubicBezTo>
                <a:cubicBezTo>
                  <a:pt x="652359" y="738687"/>
                  <a:pt x="653450" y="730942"/>
                  <a:pt x="681135" y="699796"/>
                </a:cubicBezTo>
                <a:cubicBezTo>
                  <a:pt x="695746" y="683359"/>
                  <a:pt x="706924" y="660098"/>
                  <a:pt x="727788" y="653143"/>
                </a:cubicBezTo>
                <a:cubicBezTo>
                  <a:pt x="798816" y="629467"/>
                  <a:pt x="764483" y="638339"/>
                  <a:pt x="830424" y="625152"/>
                </a:cubicBezTo>
                <a:lnTo>
                  <a:pt x="1548882" y="634482"/>
                </a:lnTo>
                <a:cubicBezTo>
                  <a:pt x="1588161" y="636689"/>
                  <a:pt x="1623021" y="660997"/>
                  <a:pt x="1660849" y="671805"/>
                </a:cubicBezTo>
                <a:cubicBezTo>
                  <a:pt x="1682620" y="678025"/>
                  <a:pt x="1704682" y="683306"/>
                  <a:pt x="1726163" y="690466"/>
                </a:cubicBezTo>
                <a:cubicBezTo>
                  <a:pt x="1831575" y="725603"/>
                  <a:pt x="1720694" y="696096"/>
                  <a:pt x="1810139" y="718458"/>
                </a:cubicBezTo>
                <a:cubicBezTo>
                  <a:pt x="1828800" y="730899"/>
                  <a:pt x="1844845" y="748688"/>
                  <a:pt x="1866122" y="755780"/>
                </a:cubicBezTo>
                <a:cubicBezTo>
                  <a:pt x="1875453" y="758890"/>
                  <a:pt x="1885516" y="760335"/>
                  <a:pt x="1894114" y="765111"/>
                </a:cubicBezTo>
                <a:cubicBezTo>
                  <a:pt x="1913720" y="776003"/>
                  <a:pt x="1930038" y="792403"/>
                  <a:pt x="1950098" y="802433"/>
                </a:cubicBezTo>
                <a:cubicBezTo>
                  <a:pt x="1962539" y="808653"/>
                  <a:pt x="1975847" y="813379"/>
                  <a:pt x="1987420" y="821094"/>
                </a:cubicBezTo>
                <a:cubicBezTo>
                  <a:pt x="1994740" y="825974"/>
                  <a:pt x="1998538" y="835230"/>
                  <a:pt x="2006082" y="839756"/>
                </a:cubicBezTo>
                <a:cubicBezTo>
                  <a:pt x="2015641" y="845491"/>
                  <a:pt x="2064428" y="856675"/>
                  <a:pt x="2071396" y="858417"/>
                </a:cubicBezTo>
                <a:cubicBezTo>
                  <a:pt x="2128122" y="896234"/>
                  <a:pt x="2067852" y="860587"/>
                  <a:pt x="2136710" y="886409"/>
                </a:cubicBezTo>
                <a:cubicBezTo>
                  <a:pt x="2149734" y="891293"/>
                  <a:pt x="2161248" y="899591"/>
                  <a:pt x="2174033" y="905070"/>
                </a:cubicBezTo>
                <a:cubicBezTo>
                  <a:pt x="2183073" y="908944"/>
                  <a:pt x="2192567" y="911698"/>
                  <a:pt x="2202024" y="914400"/>
                </a:cubicBezTo>
                <a:cubicBezTo>
                  <a:pt x="2241001" y="925536"/>
                  <a:pt x="2251335" y="925729"/>
                  <a:pt x="2295331" y="933062"/>
                </a:cubicBezTo>
                <a:cubicBezTo>
                  <a:pt x="2351315" y="926841"/>
                  <a:pt x="2407520" y="922366"/>
                  <a:pt x="2463282" y="914400"/>
                </a:cubicBezTo>
                <a:cubicBezTo>
                  <a:pt x="2473018" y="913009"/>
                  <a:pt x="2483090" y="910525"/>
                  <a:pt x="2491273" y="905070"/>
                </a:cubicBezTo>
                <a:cubicBezTo>
                  <a:pt x="2604749" y="829419"/>
                  <a:pt x="2427721" y="922849"/>
                  <a:pt x="2556588" y="858417"/>
                </a:cubicBezTo>
                <a:lnTo>
                  <a:pt x="2631233" y="783772"/>
                </a:lnTo>
                <a:cubicBezTo>
                  <a:pt x="2640564" y="774441"/>
                  <a:pt x="2651307" y="766336"/>
                  <a:pt x="2659224" y="755780"/>
                </a:cubicBezTo>
                <a:cubicBezTo>
                  <a:pt x="2669615" y="741926"/>
                  <a:pt x="2696135" y="708004"/>
                  <a:pt x="2705878" y="690466"/>
                </a:cubicBezTo>
                <a:cubicBezTo>
                  <a:pt x="2716010" y="672228"/>
                  <a:pt x="2724539" y="653143"/>
                  <a:pt x="2733869" y="634482"/>
                </a:cubicBezTo>
                <a:cubicBezTo>
                  <a:pt x="2736979" y="618931"/>
                  <a:pt x="2743747" y="603679"/>
                  <a:pt x="2743200" y="587829"/>
                </a:cubicBezTo>
                <a:cubicBezTo>
                  <a:pt x="2739623" y="484095"/>
                  <a:pt x="2748673" y="402831"/>
                  <a:pt x="2705878" y="317241"/>
                </a:cubicBezTo>
                <a:cubicBezTo>
                  <a:pt x="2700863" y="307211"/>
                  <a:pt x="2693945" y="298220"/>
                  <a:pt x="2687216" y="289249"/>
                </a:cubicBezTo>
                <a:cubicBezTo>
                  <a:pt x="2642733" y="229939"/>
                  <a:pt x="2637789" y="230492"/>
                  <a:pt x="2575249" y="167952"/>
                </a:cubicBezTo>
                <a:cubicBezTo>
                  <a:pt x="2526765" y="119468"/>
                  <a:pt x="2596907" y="187847"/>
                  <a:pt x="2519265" y="121298"/>
                </a:cubicBezTo>
                <a:cubicBezTo>
                  <a:pt x="2509246" y="112711"/>
                  <a:pt x="2502463" y="100300"/>
                  <a:pt x="2491273" y="93307"/>
                </a:cubicBezTo>
                <a:cubicBezTo>
                  <a:pt x="2477070" y="84430"/>
                  <a:pt x="2459601" y="82136"/>
                  <a:pt x="2444620" y="74645"/>
                </a:cubicBezTo>
                <a:cubicBezTo>
                  <a:pt x="2434590" y="69630"/>
                  <a:pt x="2427041" y="60149"/>
                  <a:pt x="2416629" y="55984"/>
                </a:cubicBezTo>
                <a:cubicBezTo>
                  <a:pt x="2380101" y="41373"/>
                  <a:pt x="2341984" y="31103"/>
                  <a:pt x="2304661" y="18662"/>
                </a:cubicBezTo>
                <a:cubicBezTo>
                  <a:pt x="2295330" y="15552"/>
                  <a:pt x="2286371" y="10948"/>
                  <a:pt x="2276669" y="9331"/>
                </a:cubicBezTo>
                <a:lnTo>
                  <a:pt x="2220686" y="0"/>
                </a:lnTo>
                <a:lnTo>
                  <a:pt x="1642188" y="18662"/>
                </a:lnTo>
                <a:cubicBezTo>
                  <a:pt x="1507204" y="24286"/>
                  <a:pt x="1586289" y="27975"/>
                  <a:pt x="1446245" y="55984"/>
                </a:cubicBezTo>
                <a:cubicBezTo>
                  <a:pt x="1418628" y="61508"/>
                  <a:pt x="1390240" y="62024"/>
                  <a:pt x="1362269" y="65315"/>
                </a:cubicBezTo>
                <a:lnTo>
                  <a:pt x="1287624" y="74645"/>
                </a:lnTo>
                <a:cubicBezTo>
                  <a:pt x="1212288" y="85407"/>
                  <a:pt x="1253302" y="81252"/>
                  <a:pt x="1184988" y="93307"/>
                </a:cubicBezTo>
                <a:lnTo>
                  <a:pt x="1073020" y="111968"/>
                </a:lnTo>
                <a:lnTo>
                  <a:pt x="877078" y="139960"/>
                </a:lnTo>
                <a:lnTo>
                  <a:pt x="811763" y="149290"/>
                </a:lnTo>
                <a:cubicBezTo>
                  <a:pt x="664203" y="191452"/>
                  <a:pt x="843754" y="142335"/>
                  <a:pt x="597159" y="195943"/>
                </a:cubicBezTo>
                <a:cubicBezTo>
                  <a:pt x="401183" y="238547"/>
                  <a:pt x="648154" y="195222"/>
                  <a:pt x="475861" y="223935"/>
                </a:cubicBezTo>
                <a:cubicBezTo>
                  <a:pt x="414086" y="244527"/>
                  <a:pt x="420731" y="243212"/>
                  <a:pt x="354563" y="261258"/>
                </a:cubicBezTo>
                <a:cubicBezTo>
                  <a:pt x="342191" y="264632"/>
                  <a:pt x="329524" y="266903"/>
                  <a:pt x="317241" y="270588"/>
                </a:cubicBezTo>
                <a:cubicBezTo>
                  <a:pt x="239438" y="293928"/>
                  <a:pt x="284569" y="282469"/>
                  <a:pt x="214604" y="307911"/>
                </a:cubicBezTo>
                <a:cubicBezTo>
                  <a:pt x="196118" y="314633"/>
                  <a:pt x="177909" y="322714"/>
                  <a:pt x="158620" y="326572"/>
                </a:cubicBezTo>
                <a:cubicBezTo>
                  <a:pt x="131003" y="332095"/>
                  <a:pt x="102637" y="332793"/>
                  <a:pt x="74645" y="335903"/>
                </a:cubicBezTo>
                <a:cubicBezTo>
                  <a:pt x="7088" y="380940"/>
                  <a:pt x="28691" y="353165"/>
                  <a:pt x="0" y="410547"/>
                </a:cubicBezTo>
                <a:cubicBezTo>
                  <a:pt x="3182" y="434415"/>
                  <a:pt x="-3786" y="556305"/>
                  <a:pt x="46653" y="587829"/>
                </a:cubicBezTo>
                <a:cubicBezTo>
                  <a:pt x="164580" y="661533"/>
                  <a:pt x="47342" y="551196"/>
                  <a:pt x="111967" y="615821"/>
                </a:cubicBezTo>
              </a:path>
            </a:pathLst>
          </a:custGeom>
          <a:ln w="15875">
            <a:prstDash val="dash"/>
          </a:ln>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Tree>
    <p:extLst>
      <p:ext uri="{BB962C8B-B14F-4D97-AF65-F5344CB8AC3E}">
        <p14:creationId xmlns:p14="http://schemas.microsoft.com/office/powerpoint/2010/main" val="1301579273"/>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8" fill="hold" nodeType="clickEffect">
                                  <p:stCondLst>
                                    <p:cond delay="0"/>
                                  </p:stCondLst>
                                  <p:childTnLst>
                                    <p:anim calcmode="lin" valueType="num">
                                      <p:cBhvr additive="base">
                                        <p:cTn id="6" dur="500"/>
                                        <p:tgtEl>
                                          <p:spTgt spid="2"/>
                                        </p:tgtEl>
                                        <p:attrNameLst>
                                          <p:attrName>ppt_x</p:attrName>
                                        </p:attrNameLst>
                                      </p:cBhvr>
                                      <p:tavLst>
                                        <p:tav tm="0">
                                          <p:val>
                                            <p:strVal val="ppt_x"/>
                                          </p:val>
                                        </p:tav>
                                        <p:tav tm="100000">
                                          <p:val>
                                            <p:strVal val="0-ppt_w/2"/>
                                          </p:val>
                                        </p:tav>
                                      </p:tavLst>
                                    </p:anim>
                                    <p:anim calcmode="lin" valueType="num">
                                      <p:cBhvr additive="base">
                                        <p:cTn id="7" dur="500"/>
                                        <p:tgtEl>
                                          <p:spTgt spid="2"/>
                                        </p:tgtEl>
                                        <p:attrNameLst>
                                          <p:attrName>ppt_y</p:attrName>
                                        </p:attrNameLst>
                                      </p:cBhvr>
                                      <p:tavLst>
                                        <p:tav tm="0">
                                          <p:val>
                                            <p:strVal val="ppt_y"/>
                                          </p:val>
                                        </p:tav>
                                        <p:tav tm="100000">
                                          <p:val>
                                            <p:strVal val="ppt_y"/>
                                          </p:val>
                                        </p:tav>
                                      </p:tavLst>
                                    </p:anim>
                                    <p:set>
                                      <p:cBhvr>
                                        <p:cTn id="8" dur="1" fill="hold">
                                          <p:stCondLst>
                                            <p:cond delay="499"/>
                                          </p:stCondLst>
                                        </p:cTn>
                                        <p:tgtEl>
                                          <p:spTgt spid="2"/>
                                        </p:tgtEl>
                                        <p:attrNameLst>
                                          <p:attrName>style.visibility</p:attrName>
                                        </p:attrNameLst>
                                      </p:cBhvr>
                                      <p:to>
                                        <p:strVal val="hidden"/>
                                      </p:to>
                                    </p:set>
                                  </p:childTnLst>
                                </p:cTn>
                              </p:par>
                              <p:par>
                                <p:cTn id="9" presetID="2" presetClass="entr" presetSubtype="2" fill="hold"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1+#ppt_w/2"/>
                                          </p:val>
                                        </p:tav>
                                        <p:tav tm="100000">
                                          <p:val>
                                            <p:strVal val="#ppt_x"/>
                                          </p:val>
                                        </p:tav>
                                      </p:tavLst>
                                    </p:anim>
                                    <p:anim calcmode="lin" valueType="num">
                                      <p:cBhvr additive="base">
                                        <p:cTn id="12"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xit" presetSubtype="8" fill="hold" nodeType="clickEffect">
                                  <p:stCondLst>
                                    <p:cond delay="0"/>
                                  </p:stCondLst>
                                  <p:childTnLst>
                                    <p:anim calcmode="lin" valueType="num">
                                      <p:cBhvr additive="base">
                                        <p:cTn id="16" dur="500"/>
                                        <p:tgtEl>
                                          <p:spTgt spid="9"/>
                                        </p:tgtEl>
                                        <p:attrNameLst>
                                          <p:attrName>ppt_x</p:attrName>
                                        </p:attrNameLst>
                                      </p:cBhvr>
                                      <p:tavLst>
                                        <p:tav tm="0">
                                          <p:val>
                                            <p:strVal val="ppt_x"/>
                                          </p:val>
                                        </p:tav>
                                        <p:tav tm="100000">
                                          <p:val>
                                            <p:strVal val="0-ppt_w/2"/>
                                          </p:val>
                                        </p:tav>
                                      </p:tavLst>
                                    </p:anim>
                                    <p:anim calcmode="lin" valueType="num">
                                      <p:cBhvr additive="base">
                                        <p:cTn id="17" dur="500"/>
                                        <p:tgtEl>
                                          <p:spTgt spid="9"/>
                                        </p:tgtEl>
                                        <p:attrNameLst>
                                          <p:attrName>ppt_y</p:attrName>
                                        </p:attrNameLst>
                                      </p:cBhvr>
                                      <p:tavLst>
                                        <p:tav tm="0">
                                          <p:val>
                                            <p:strVal val="ppt_y"/>
                                          </p:val>
                                        </p:tav>
                                        <p:tav tm="100000">
                                          <p:val>
                                            <p:strVal val="ppt_y"/>
                                          </p:val>
                                        </p:tav>
                                      </p:tavLst>
                                    </p:anim>
                                    <p:set>
                                      <p:cBhvr>
                                        <p:cTn id="18" dur="1" fill="hold">
                                          <p:stCondLst>
                                            <p:cond delay="499"/>
                                          </p:stCondLst>
                                        </p:cTn>
                                        <p:tgtEl>
                                          <p:spTgt spid="9"/>
                                        </p:tgtEl>
                                        <p:attrNameLst>
                                          <p:attrName>style.visibility</p:attrName>
                                        </p:attrNameLst>
                                      </p:cBhvr>
                                      <p:to>
                                        <p:strVal val="hidden"/>
                                      </p:to>
                                    </p:set>
                                  </p:childTnLst>
                                </p:cTn>
                              </p:par>
                              <p:par>
                                <p:cTn id="19" presetID="2" presetClass="entr" presetSubtype="2"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anim calcmode="lin" valueType="num">
                                      <p:cBhvr additive="base">
                                        <p:cTn id="21" dur="500" fill="hold"/>
                                        <p:tgtEl>
                                          <p:spTgt spid="13"/>
                                        </p:tgtEl>
                                        <p:attrNameLst>
                                          <p:attrName>ppt_x</p:attrName>
                                        </p:attrNameLst>
                                      </p:cBhvr>
                                      <p:tavLst>
                                        <p:tav tm="0">
                                          <p:val>
                                            <p:strVal val="1+#ppt_w/2"/>
                                          </p:val>
                                        </p:tav>
                                        <p:tav tm="100000">
                                          <p:val>
                                            <p:strVal val="#ppt_x"/>
                                          </p:val>
                                        </p:tav>
                                      </p:tavLst>
                                    </p:anim>
                                    <p:anim calcmode="lin" valueType="num">
                                      <p:cBhvr additive="base">
                                        <p:cTn id="22" dur="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250" fill="hold"/>
                                        <p:tgtEl>
                                          <p:spTgt spid="15"/>
                                        </p:tgtEl>
                                        <p:attrNameLst>
                                          <p:attrName>ppt_x</p:attrName>
                                        </p:attrNameLst>
                                      </p:cBhvr>
                                      <p:tavLst>
                                        <p:tav tm="0">
                                          <p:val>
                                            <p:strVal val="#ppt_x"/>
                                          </p:val>
                                        </p:tav>
                                        <p:tav tm="100000">
                                          <p:val>
                                            <p:strVal val="#ppt_x"/>
                                          </p:val>
                                        </p:tav>
                                      </p:tavLst>
                                    </p:anim>
                                    <p:anim calcmode="lin" valueType="num">
                                      <p:cBhvr additive="base">
                                        <p:cTn id="28" dur="25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228600" y="226786"/>
            <a:ext cx="8686800" cy="609600"/>
            <a:chOff x="241300" y="241300"/>
            <a:chExt cx="8686800" cy="609600"/>
          </a:xfrm>
        </p:grpSpPr>
        <p:sp>
          <p:nvSpPr>
            <p:cNvPr id="4" name="矩形 3"/>
            <p:cNvSpPr/>
            <p:nvPr/>
          </p:nvSpPr>
          <p:spPr>
            <a:xfrm>
              <a:off x="241300" y="241300"/>
              <a:ext cx="609600" cy="6096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355600" y="241300"/>
              <a:ext cx="609600" cy="609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sp>
          <p:nvSpPr>
            <p:cNvPr id="6" name="矩形 5"/>
            <p:cNvSpPr/>
            <p:nvPr/>
          </p:nvSpPr>
          <p:spPr>
            <a:xfrm>
              <a:off x="965200" y="792162"/>
              <a:ext cx="7962900" cy="58737"/>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965200" y="327679"/>
              <a:ext cx="6446519" cy="523220"/>
            </a:xfrm>
            <a:prstGeom prst="rect">
              <a:avLst/>
            </a:prstGeom>
            <a:noFill/>
          </p:spPr>
          <p:txBody>
            <a:bodyPr wrap="square" rtlCol="0">
              <a:spAutoFit/>
            </a:bodyPr>
            <a:lstStyle/>
            <a:p>
              <a:r>
                <a:rPr lang="zh-CN" altLang="en-US" sz="2800" b="1" dirty="0"/>
                <a:t>多</a:t>
              </a:r>
              <a:r>
                <a:rPr lang="zh-CN" altLang="en-US" sz="2800" b="1" dirty="0" smtClean="0"/>
                <a:t>相滤波实现意义</a:t>
              </a:r>
              <a:endParaRPr lang="zh-CN" altLang="en-US" sz="2800" b="1" dirty="0"/>
            </a:p>
          </p:txBody>
        </p:sp>
      </p:grpSp>
      <p:pic>
        <p:nvPicPr>
          <p:cNvPr id="2" name="图片 1"/>
          <p:cNvPicPr>
            <a:picLocks noChangeAspect="1"/>
          </p:cNvPicPr>
          <p:nvPr/>
        </p:nvPicPr>
        <p:blipFill>
          <a:blip r:embed="rId3"/>
          <a:stretch>
            <a:fillRect/>
          </a:stretch>
        </p:blipFill>
        <p:spPr>
          <a:xfrm>
            <a:off x="121978" y="1091978"/>
            <a:ext cx="8793422" cy="2883639"/>
          </a:xfrm>
          <a:prstGeom prst="rect">
            <a:avLst/>
          </a:prstGeom>
        </p:spPr>
      </p:pic>
      <p:pic>
        <p:nvPicPr>
          <p:cNvPr id="9" name="图片 8"/>
          <p:cNvPicPr>
            <a:picLocks noChangeAspect="1"/>
          </p:cNvPicPr>
          <p:nvPr/>
        </p:nvPicPr>
        <p:blipFill>
          <a:blip r:embed="rId4"/>
          <a:stretch>
            <a:fillRect/>
          </a:stretch>
        </p:blipFill>
        <p:spPr>
          <a:xfrm>
            <a:off x="0" y="4040709"/>
            <a:ext cx="9078686" cy="2111322"/>
          </a:xfrm>
          <a:prstGeom prst="rect">
            <a:avLst/>
          </a:prstGeom>
        </p:spPr>
      </p:pic>
      <p:sp>
        <p:nvSpPr>
          <p:cNvPr id="10" name="下箭头 9"/>
          <p:cNvSpPr/>
          <p:nvPr/>
        </p:nvSpPr>
        <p:spPr>
          <a:xfrm>
            <a:off x="4175759" y="2276475"/>
            <a:ext cx="758191" cy="3810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p:cNvGrpSpPr/>
          <p:nvPr/>
        </p:nvGrpSpPr>
        <p:grpSpPr>
          <a:xfrm>
            <a:off x="342900" y="6148769"/>
            <a:ext cx="7605087" cy="372594"/>
            <a:chOff x="342900" y="6148769"/>
            <a:chExt cx="7605087" cy="372594"/>
          </a:xfrm>
        </p:grpSpPr>
        <p:sp>
          <p:nvSpPr>
            <p:cNvPr id="11" name="文本框 10"/>
            <p:cNvSpPr txBox="1"/>
            <p:nvPr/>
          </p:nvSpPr>
          <p:spPr>
            <a:xfrm>
              <a:off x="342900" y="6148769"/>
              <a:ext cx="3817071" cy="369332"/>
            </a:xfrm>
            <a:prstGeom prst="rect">
              <a:avLst/>
            </a:prstGeom>
            <a:noFill/>
          </p:spPr>
          <p:txBody>
            <a:bodyPr wrap="none" rtlCol="0">
              <a:spAutoFit/>
            </a:bodyPr>
            <a:lstStyle/>
            <a:p>
              <a:pPr algn="ctr"/>
              <a:r>
                <a:rPr lang="zh-CN" altLang="en-US" dirty="0" smtClean="0"/>
                <a:t>升采样时插入的</a:t>
              </a:r>
              <a:r>
                <a:rPr lang="en-US" altLang="zh-CN" dirty="0" smtClean="0"/>
                <a:t>0</a:t>
              </a:r>
              <a:r>
                <a:rPr lang="zh-CN" altLang="en-US" dirty="0" smtClean="0"/>
                <a:t>值没必要乘和累加</a:t>
              </a:r>
              <a:endParaRPr lang="zh-CN" altLang="en-US" dirty="0"/>
            </a:p>
          </p:txBody>
        </p:sp>
        <p:sp>
          <p:nvSpPr>
            <p:cNvPr id="12" name="文本框 11"/>
            <p:cNvSpPr txBox="1"/>
            <p:nvPr/>
          </p:nvSpPr>
          <p:spPr>
            <a:xfrm>
              <a:off x="4762500" y="6152031"/>
              <a:ext cx="3185487" cy="369332"/>
            </a:xfrm>
            <a:prstGeom prst="rect">
              <a:avLst/>
            </a:prstGeom>
            <a:noFill/>
          </p:spPr>
          <p:txBody>
            <a:bodyPr wrap="none" rtlCol="0">
              <a:spAutoFit/>
            </a:bodyPr>
            <a:lstStyle/>
            <a:p>
              <a:pPr algn="ctr"/>
              <a:r>
                <a:rPr lang="zh-CN" altLang="en-US" dirty="0" smtClean="0"/>
                <a:t>降采样时扔掉了很多计算的值</a:t>
              </a:r>
              <a:endParaRPr lang="zh-CN" altLang="en-US" dirty="0"/>
            </a:p>
          </p:txBody>
        </p:sp>
      </p:grpSp>
      <p:sp>
        <p:nvSpPr>
          <p:cNvPr id="14" name="文本框 13"/>
          <p:cNvSpPr txBox="1"/>
          <p:nvPr/>
        </p:nvSpPr>
        <p:spPr>
          <a:xfrm>
            <a:off x="228600" y="2282309"/>
            <a:ext cx="3416320" cy="369332"/>
          </a:xfrm>
          <a:prstGeom prst="rect">
            <a:avLst/>
          </a:prstGeom>
          <a:noFill/>
        </p:spPr>
        <p:txBody>
          <a:bodyPr wrap="none" rtlCol="0">
            <a:spAutoFit/>
          </a:bodyPr>
          <a:lstStyle/>
          <a:p>
            <a:r>
              <a:rPr lang="zh-CN" altLang="en-US" dirty="0" smtClean="0"/>
              <a:t>非整数倍采样率变换及其简化：</a:t>
            </a:r>
            <a:endParaRPr lang="zh-CN" altLang="en-US" dirty="0"/>
          </a:p>
        </p:txBody>
      </p:sp>
    </p:spTree>
    <p:extLst>
      <p:ext uri="{BB962C8B-B14F-4D97-AF65-F5344CB8AC3E}">
        <p14:creationId xmlns:p14="http://schemas.microsoft.com/office/powerpoint/2010/main" val="5869753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250" fill="hold"/>
                                        <p:tgtEl>
                                          <p:spTgt spid="13"/>
                                        </p:tgtEl>
                                        <p:attrNameLst>
                                          <p:attrName>ppt_x</p:attrName>
                                        </p:attrNameLst>
                                      </p:cBhvr>
                                      <p:tavLst>
                                        <p:tav tm="0">
                                          <p:val>
                                            <p:strVal val="#ppt_x"/>
                                          </p:val>
                                        </p:tav>
                                        <p:tav tm="100000">
                                          <p:val>
                                            <p:strVal val="#ppt_x"/>
                                          </p:val>
                                        </p:tav>
                                      </p:tavLst>
                                    </p:anim>
                                    <p:anim calcmode="lin" valueType="num">
                                      <p:cBhvr additive="base">
                                        <p:cTn id="8" dur="25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228600" y="226786"/>
            <a:ext cx="8686800" cy="609600"/>
            <a:chOff x="241300" y="241300"/>
            <a:chExt cx="8686800" cy="609600"/>
          </a:xfrm>
        </p:grpSpPr>
        <p:sp>
          <p:nvSpPr>
            <p:cNvPr id="4" name="矩形 3"/>
            <p:cNvSpPr/>
            <p:nvPr/>
          </p:nvSpPr>
          <p:spPr>
            <a:xfrm>
              <a:off x="241300" y="241300"/>
              <a:ext cx="609600" cy="6096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355600" y="241300"/>
              <a:ext cx="609600" cy="609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sp>
          <p:nvSpPr>
            <p:cNvPr id="6" name="矩形 5"/>
            <p:cNvSpPr/>
            <p:nvPr/>
          </p:nvSpPr>
          <p:spPr>
            <a:xfrm>
              <a:off x="965200" y="792162"/>
              <a:ext cx="7962900" cy="58737"/>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965200" y="327679"/>
              <a:ext cx="6446519" cy="523220"/>
            </a:xfrm>
            <a:prstGeom prst="rect">
              <a:avLst/>
            </a:prstGeom>
            <a:noFill/>
          </p:spPr>
          <p:txBody>
            <a:bodyPr wrap="square" rtlCol="0">
              <a:spAutoFit/>
            </a:bodyPr>
            <a:lstStyle/>
            <a:p>
              <a:r>
                <a:rPr lang="zh-CN" altLang="en-US" sz="2800" b="1" dirty="0"/>
                <a:t>多</a:t>
              </a:r>
              <a:r>
                <a:rPr lang="zh-CN" altLang="en-US" sz="2800" b="1" dirty="0" smtClean="0"/>
                <a:t>相滤波实现原理</a:t>
              </a:r>
              <a:endParaRPr lang="zh-CN" altLang="en-US" sz="2800" b="1" dirty="0"/>
            </a:p>
          </p:txBody>
        </p:sp>
      </p:grpSp>
      <p:graphicFrame>
        <p:nvGraphicFramePr>
          <p:cNvPr id="3" name="对象 2"/>
          <p:cNvGraphicFramePr>
            <a:graphicFrameLocks noChangeAspect="1"/>
          </p:cNvGraphicFramePr>
          <p:nvPr>
            <p:extLst>
              <p:ext uri="{D42A27DB-BD31-4B8C-83A1-F6EECF244321}">
                <p14:modId xmlns:p14="http://schemas.microsoft.com/office/powerpoint/2010/main" val="982350203"/>
              </p:ext>
            </p:extLst>
          </p:nvPr>
        </p:nvGraphicFramePr>
        <p:xfrm>
          <a:off x="1312069" y="1711965"/>
          <a:ext cx="6519863" cy="812695"/>
        </p:xfrm>
        <a:graphic>
          <a:graphicData uri="http://schemas.openxmlformats.org/presentationml/2006/ole">
            <mc:AlternateContent xmlns:mc="http://schemas.openxmlformats.org/markup-compatibility/2006">
              <mc:Choice xmlns:v="urn:schemas-microsoft-com:vml" Requires="v">
                <p:oleObj spid="_x0000_s6554" name="Equation" r:id="rId4" imgW="3429000" imgH="431640" progId="Equation.DSMT4">
                  <p:embed/>
                </p:oleObj>
              </mc:Choice>
              <mc:Fallback>
                <p:oleObj name="Equation" r:id="rId4" imgW="3429000" imgH="431640" progId="Equation.DSMT4">
                  <p:embed/>
                  <p:pic>
                    <p:nvPicPr>
                      <p:cNvPr id="0" name="Object 1"/>
                      <p:cNvPicPr>
                        <a:picLocks noChangeAspect="1" noChangeArrowheads="1"/>
                      </p:cNvPicPr>
                      <p:nvPr/>
                    </p:nvPicPr>
                    <p:blipFill>
                      <a:blip r:embed="rId5"/>
                      <a:srcRect/>
                      <a:stretch>
                        <a:fillRect/>
                      </a:stretch>
                    </p:blipFill>
                    <p:spPr bwMode="auto">
                      <a:xfrm>
                        <a:off x="1312069" y="1711965"/>
                        <a:ext cx="6519863" cy="812695"/>
                      </a:xfrm>
                      <a:prstGeom prst="rect">
                        <a:avLst/>
                      </a:prstGeom>
                      <a:noFill/>
                    </p:spPr>
                  </p:pic>
                </p:oleObj>
              </mc:Fallback>
            </mc:AlternateContent>
          </a:graphicData>
        </a:graphic>
      </p:graphicFrame>
      <p:grpSp>
        <p:nvGrpSpPr>
          <p:cNvPr id="15" name="组合 14"/>
          <p:cNvGrpSpPr/>
          <p:nvPr/>
        </p:nvGrpSpPr>
        <p:grpSpPr>
          <a:xfrm>
            <a:off x="1000378" y="1089416"/>
            <a:ext cx="7143244" cy="636642"/>
            <a:chOff x="1446947" y="1089416"/>
            <a:chExt cx="7143244" cy="636642"/>
          </a:xfrm>
        </p:grpSpPr>
        <p:graphicFrame>
          <p:nvGraphicFramePr>
            <p:cNvPr id="10" name="对象 9"/>
            <p:cNvGraphicFramePr>
              <a:graphicFrameLocks noChangeAspect="1"/>
            </p:cNvGraphicFramePr>
            <p:nvPr>
              <p:extLst>
                <p:ext uri="{D42A27DB-BD31-4B8C-83A1-F6EECF244321}">
                  <p14:modId xmlns:p14="http://schemas.microsoft.com/office/powerpoint/2010/main" val="3988788110"/>
                </p:ext>
              </p:extLst>
            </p:nvPr>
          </p:nvGraphicFramePr>
          <p:xfrm>
            <a:off x="5999782" y="1140787"/>
            <a:ext cx="2590409" cy="533901"/>
          </p:xfrm>
          <a:graphic>
            <a:graphicData uri="http://schemas.openxmlformats.org/presentationml/2006/ole">
              <mc:AlternateContent xmlns:mc="http://schemas.openxmlformats.org/markup-compatibility/2006">
                <mc:Choice xmlns:v="urn:schemas-microsoft-com:vml" Requires="v">
                  <p:oleObj spid="_x0000_s6555" name="Equation" r:id="rId6" imgW="1244600" imgH="254000" progId="Equation.DSMT4">
                    <p:embed/>
                  </p:oleObj>
                </mc:Choice>
                <mc:Fallback>
                  <p:oleObj name="Equation" r:id="rId6" imgW="1244600" imgH="254000" progId="Equation.DSMT4">
                    <p:embed/>
                    <p:pic>
                      <p:nvPicPr>
                        <p:cNvPr id="0" name="Object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999782" y="1140787"/>
                          <a:ext cx="2590409" cy="533901"/>
                        </a:xfrm>
                        <a:prstGeom prst="rect">
                          <a:avLst/>
                        </a:prstGeom>
                        <a:noFill/>
                      </p:spPr>
                    </p:pic>
                  </p:oleObj>
                </mc:Fallback>
              </mc:AlternateContent>
            </a:graphicData>
          </a:graphic>
        </p:graphicFrame>
        <p:graphicFrame>
          <p:nvGraphicFramePr>
            <p:cNvPr id="12" name="对象 11"/>
            <p:cNvGraphicFramePr>
              <a:graphicFrameLocks noChangeAspect="1"/>
            </p:cNvGraphicFramePr>
            <p:nvPr>
              <p:extLst>
                <p:ext uri="{D42A27DB-BD31-4B8C-83A1-F6EECF244321}">
                  <p14:modId xmlns:p14="http://schemas.microsoft.com/office/powerpoint/2010/main" val="366621398"/>
                </p:ext>
              </p:extLst>
            </p:nvPr>
          </p:nvGraphicFramePr>
          <p:xfrm>
            <a:off x="1446947" y="1089416"/>
            <a:ext cx="3975475" cy="636642"/>
          </p:xfrm>
          <a:graphic>
            <a:graphicData uri="http://schemas.openxmlformats.org/presentationml/2006/ole">
              <mc:AlternateContent xmlns:mc="http://schemas.openxmlformats.org/markup-compatibility/2006">
                <mc:Choice xmlns:v="urn:schemas-microsoft-com:vml" Requires="v">
                  <p:oleObj spid="_x0000_s6556" name="Equation" r:id="rId8" imgW="2679700" imgH="431800" progId="Equation.DSMT4">
                    <p:embed/>
                  </p:oleObj>
                </mc:Choice>
                <mc:Fallback>
                  <p:oleObj name="Equation" r:id="rId8" imgW="2679700" imgH="431800" progId="Equation.DSMT4">
                    <p:embed/>
                    <p:pic>
                      <p:nvPicPr>
                        <p:cNvPr id="0" name="Object 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446947" y="1089416"/>
                          <a:ext cx="3975475" cy="636642"/>
                        </a:xfrm>
                        <a:prstGeom prst="rect">
                          <a:avLst/>
                        </a:prstGeom>
                        <a:noFill/>
                      </p:spPr>
                    </p:pic>
                  </p:oleObj>
                </mc:Fallback>
              </mc:AlternateContent>
            </a:graphicData>
          </a:graphic>
        </p:graphicFrame>
      </p:grpSp>
      <p:graphicFrame>
        <p:nvGraphicFramePr>
          <p:cNvPr id="14" name="对象 13"/>
          <p:cNvGraphicFramePr>
            <a:graphicFrameLocks noChangeAspect="1"/>
          </p:cNvGraphicFramePr>
          <p:nvPr>
            <p:extLst>
              <p:ext uri="{D42A27DB-BD31-4B8C-83A1-F6EECF244321}">
                <p14:modId xmlns:p14="http://schemas.microsoft.com/office/powerpoint/2010/main" val="30406352"/>
              </p:ext>
            </p:extLst>
          </p:nvPr>
        </p:nvGraphicFramePr>
        <p:xfrm>
          <a:off x="1647980" y="2667766"/>
          <a:ext cx="5848040" cy="414428"/>
        </p:xfrm>
        <a:graphic>
          <a:graphicData uri="http://schemas.openxmlformats.org/presentationml/2006/ole">
            <mc:AlternateContent xmlns:mc="http://schemas.openxmlformats.org/markup-compatibility/2006">
              <mc:Choice xmlns:v="urn:schemas-microsoft-com:vml" Requires="v">
                <p:oleObj spid="_x0000_s6557" name="Equation" r:id="rId10" imgW="3632200" imgH="254000" progId="Equation.DSMT4">
                  <p:embed/>
                </p:oleObj>
              </mc:Choice>
              <mc:Fallback>
                <p:oleObj name="Equation" r:id="rId10" imgW="3632200" imgH="254000" progId="Equation.DSMT4">
                  <p:embed/>
                  <p:pic>
                    <p:nvPicPr>
                      <p:cNvPr id="0" name="Object 8"/>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647980" y="2667766"/>
                        <a:ext cx="5848040" cy="414428"/>
                      </a:xfrm>
                      <a:prstGeom prst="rect">
                        <a:avLst/>
                      </a:prstGeom>
                      <a:noFill/>
                    </p:spPr>
                  </p:pic>
                </p:oleObj>
              </mc:Fallback>
            </mc:AlternateContent>
          </a:graphicData>
        </a:graphic>
      </p:graphicFrame>
      <p:grpSp>
        <p:nvGrpSpPr>
          <p:cNvPr id="18" name="组合 17"/>
          <p:cNvGrpSpPr/>
          <p:nvPr/>
        </p:nvGrpSpPr>
        <p:grpSpPr>
          <a:xfrm>
            <a:off x="723900" y="1701995"/>
            <a:ext cx="7696200" cy="4628455"/>
            <a:chOff x="723900" y="1701995"/>
            <a:chExt cx="7696200" cy="4628455"/>
          </a:xfrm>
        </p:grpSpPr>
        <p:pic>
          <p:nvPicPr>
            <p:cNvPr id="16" name="图片 15"/>
            <p:cNvPicPr>
              <a:picLocks noChangeAspect="1"/>
            </p:cNvPicPr>
            <p:nvPr/>
          </p:nvPicPr>
          <p:blipFill>
            <a:blip r:embed="rId12"/>
            <a:stretch>
              <a:fillRect/>
            </a:stretch>
          </p:blipFill>
          <p:spPr>
            <a:xfrm>
              <a:off x="723900" y="3225300"/>
              <a:ext cx="7696200" cy="3105150"/>
            </a:xfrm>
            <a:prstGeom prst="rect">
              <a:avLst/>
            </a:prstGeom>
          </p:spPr>
        </p:pic>
        <p:sp>
          <p:nvSpPr>
            <p:cNvPr id="17" name="矩形 16"/>
            <p:cNvSpPr/>
            <p:nvPr/>
          </p:nvSpPr>
          <p:spPr>
            <a:xfrm>
              <a:off x="3698309" y="1701995"/>
              <a:ext cx="1854904" cy="965771"/>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1" name="组合 20"/>
          <p:cNvGrpSpPr/>
          <p:nvPr/>
        </p:nvGrpSpPr>
        <p:grpSpPr>
          <a:xfrm>
            <a:off x="952500" y="1701994"/>
            <a:ext cx="7153275" cy="4279307"/>
            <a:chOff x="952500" y="1701994"/>
            <a:chExt cx="7153275" cy="4279307"/>
          </a:xfrm>
        </p:grpSpPr>
        <p:pic>
          <p:nvPicPr>
            <p:cNvPr id="19" name="图片 18"/>
            <p:cNvPicPr>
              <a:picLocks noChangeAspect="1"/>
            </p:cNvPicPr>
            <p:nvPr/>
          </p:nvPicPr>
          <p:blipFill>
            <a:blip r:embed="rId13"/>
            <a:stretch>
              <a:fillRect/>
            </a:stretch>
          </p:blipFill>
          <p:spPr>
            <a:xfrm>
              <a:off x="952500" y="3533376"/>
              <a:ext cx="7153275" cy="2447925"/>
            </a:xfrm>
            <a:prstGeom prst="rect">
              <a:avLst/>
            </a:prstGeom>
          </p:spPr>
        </p:pic>
        <p:sp>
          <p:nvSpPr>
            <p:cNvPr id="20" name="矩形 19"/>
            <p:cNvSpPr/>
            <p:nvPr/>
          </p:nvSpPr>
          <p:spPr>
            <a:xfrm>
              <a:off x="5765119" y="1701994"/>
              <a:ext cx="2042591" cy="965771"/>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40687881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25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250"/>
                                        <p:tgtEl>
                                          <p:spTgt spid="18"/>
                                        </p:tgtEl>
                                      </p:cBhvr>
                                    </p:animEffect>
                                    <p:set>
                                      <p:cBhvr>
                                        <p:cTn id="12" dur="1" fill="hold">
                                          <p:stCondLst>
                                            <p:cond delay="249"/>
                                          </p:stCondLst>
                                        </p:cTn>
                                        <p:tgtEl>
                                          <p:spTgt spid="18"/>
                                        </p:tgtEl>
                                        <p:attrNameLst>
                                          <p:attrName>style.visibility</p:attrName>
                                        </p:attrNameLst>
                                      </p:cBhvr>
                                      <p:to>
                                        <p:strVal val="hidden"/>
                                      </p:to>
                                    </p:set>
                                  </p:childTnLst>
                                </p:cTn>
                              </p:par>
                            </p:childTnLst>
                          </p:cTn>
                        </p:par>
                        <p:par>
                          <p:cTn id="13" fill="hold">
                            <p:stCondLst>
                              <p:cond delay="250"/>
                            </p:stCondLst>
                            <p:childTnLst>
                              <p:par>
                                <p:cTn id="14" presetID="10" presetClass="entr" presetSubtype="0" fill="hold" nodeType="after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fade">
                                      <p:cBhvr>
                                        <p:cTn id="16" dur="25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主题">
  <a:themeElements>
    <a:clrScheme name="红橙色">
      <a:dk1>
        <a:sysClr val="windowText" lastClr="000000"/>
      </a:dk1>
      <a:lt1>
        <a:sysClr val="window" lastClr="FFFFFF"/>
      </a:lt1>
      <a:dk2>
        <a:srgbClr val="505046"/>
      </a:dk2>
      <a:lt2>
        <a:srgbClr val="EEECE1"/>
      </a:lt2>
      <a:accent1>
        <a:srgbClr val="E84C22"/>
      </a:accent1>
      <a:accent2>
        <a:srgbClr val="FFBD47"/>
      </a:accent2>
      <a:accent3>
        <a:srgbClr val="B64926"/>
      </a:accent3>
      <a:accent4>
        <a:srgbClr val="FF8427"/>
      </a:accent4>
      <a:accent5>
        <a:srgbClr val="CC9900"/>
      </a:accent5>
      <a:accent6>
        <a:srgbClr val="B22600"/>
      </a:accent6>
      <a:hlink>
        <a:srgbClr val="CC9900"/>
      </a:hlink>
      <a:folHlink>
        <a:srgbClr val="666699"/>
      </a:folHlink>
    </a:clrScheme>
    <a:fontScheme name="自定义 1">
      <a:majorFont>
        <a:latin typeface="方正兰亭特黑简体"/>
        <a:ea typeface="方正兰亭粗黑简体"/>
        <a:cs typeface=""/>
      </a:majorFont>
      <a:minorFont>
        <a:latin typeface="方正兰亭特黑简体"/>
        <a:ea typeface="方正兰亭黑_GBK"/>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956</TotalTime>
  <Words>1909</Words>
  <Application>Microsoft Office PowerPoint</Application>
  <PresentationFormat>全屏显示(4:3)</PresentationFormat>
  <Paragraphs>157</Paragraphs>
  <Slides>21</Slides>
  <Notes>21</Notes>
  <HiddenSlides>0</HiddenSlides>
  <MMClips>0</MMClips>
  <ScaleCrop>false</ScaleCrop>
  <HeadingPairs>
    <vt:vector size="8" baseType="variant">
      <vt:variant>
        <vt:lpstr>已用的字体</vt:lpstr>
      </vt:variant>
      <vt:variant>
        <vt:i4>8</vt:i4>
      </vt:variant>
      <vt:variant>
        <vt:lpstr>主题</vt:lpstr>
      </vt:variant>
      <vt:variant>
        <vt:i4>1</vt:i4>
      </vt:variant>
      <vt:variant>
        <vt:lpstr>嵌入 OLE 服务器</vt:lpstr>
      </vt:variant>
      <vt:variant>
        <vt:i4>1</vt:i4>
      </vt:variant>
      <vt:variant>
        <vt:lpstr>幻灯片标题</vt:lpstr>
      </vt:variant>
      <vt:variant>
        <vt:i4>21</vt:i4>
      </vt:variant>
    </vt:vector>
  </HeadingPairs>
  <TitlesOfParts>
    <vt:vector size="31" baseType="lpstr">
      <vt:lpstr>方正兰亭黑_GBK</vt:lpstr>
      <vt:lpstr>Wingdings</vt:lpstr>
      <vt:lpstr>方正兰亭特黑简体</vt:lpstr>
      <vt:lpstr>Arial</vt:lpstr>
      <vt:lpstr>方正兰亭特黑扁简体</vt:lpstr>
      <vt:lpstr>方正兰亭粗黑简体</vt:lpstr>
      <vt:lpstr>宋体</vt:lpstr>
      <vt:lpstr>Calibri</vt:lpstr>
      <vt:lpstr>Office 主题</vt:lpstr>
      <vt:lpstr>Equation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HIT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Windows 用户</dc:creator>
  <cp:lastModifiedBy>何亮</cp:lastModifiedBy>
  <cp:revision>554</cp:revision>
  <dcterms:created xsi:type="dcterms:W3CDTF">2015-07-27T11:41:28Z</dcterms:created>
  <dcterms:modified xsi:type="dcterms:W3CDTF">2016-05-28T04:17:04Z</dcterms:modified>
</cp:coreProperties>
</file>